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6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4782C55-3D6A-461C-86B6-18C456BA2A8D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002F7B0-B63A-4DD3-94B0-A6A1D740CA9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We’ve got what it takes to take what you got!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forensics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7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Strategize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Understand the goals and time frame for investigation</a:t>
            </a:r>
          </a:p>
          <a:p>
            <a:r>
              <a:rPr lang="en-US" dirty="0" smtClean="0"/>
              <a:t>Organize and list resources</a:t>
            </a:r>
          </a:p>
          <a:p>
            <a:r>
              <a:rPr lang="en-US" dirty="0" smtClean="0"/>
              <a:t>Identify and document evidence sources</a:t>
            </a:r>
          </a:p>
          <a:p>
            <a:r>
              <a:rPr lang="en-US" dirty="0" smtClean="0"/>
              <a:t>Estimate value of evidence versus value of obtaining it </a:t>
            </a:r>
          </a:p>
          <a:p>
            <a:r>
              <a:rPr lang="en-US" dirty="0" smtClean="0"/>
              <a:t>Prioritize based on this estimate</a:t>
            </a:r>
          </a:p>
          <a:p>
            <a:r>
              <a:rPr lang="en-US" dirty="0" smtClean="0"/>
              <a:t>Plan of attack – both for acquisition and analysis</a:t>
            </a:r>
          </a:p>
          <a:p>
            <a:r>
              <a:rPr lang="en-US" dirty="0" smtClean="0"/>
              <a:t>Set up schedule for regular communication between investigators</a:t>
            </a:r>
          </a:p>
          <a:p>
            <a:r>
              <a:rPr lang="en-US" dirty="0" smtClean="0"/>
              <a:t>Remember that this is fluid and will most likely have to be adjusted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6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Collect evidence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Document, document, document</a:t>
            </a:r>
          </a:p>
          <a:p>
            <a:r>
              <a:rPr lang="en-US" dirty="0" smtClean="0"/>
              <a:t>Lawfully capture evidence</a:t>
            </a:r>
          </a:p>
          <a:p>
            <a:r>
              <a:rPr lang="en-US" dirty="0" smtClean="0"/>
              <a:t>Make cryptographically verifiable copies</a:t>
            </a:r>
          </a:p>
          <a:p>
            <a:r>
              <a:rPr lang="en-US" dirty="0" smtClean="0"/>
              <a:t>Setup secure storage of collected evidence</a:t>
            </a:r>
          </a:p>
          <a:p>
            <a:r>
              <a:rPr lang="en-US" dirty="0" smtClean="0"/>
              <a:t>Establish chain of custody</a:t>
            </a:r>
          </a:p>
          <a:p>
            <a:r>
              <a:rPr lang="en-US" dirty="0" smtClean="0"/>
              <a:t>Analyze copies only</a:t>
            </a:r>
          </a:p>
          <a:p>
            <a:r>
              <a:rPr lang="en-US" dirty="0" smtClean="0"/>
              <a:t>Use legally obtained, reputable tools</a:t>
            </a:r>
          </a:p>
          <a:p>
            <a:r>
              <a:rPr lang="en-US" dirty="0" smtClean="0"/>
              <a:t>Document every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91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Analyze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Show correlation with multiple sources of evidence</a:t>
            </a:r>
          </a:p>
          <a:p>
            <a:r>
              <a:rPr lang="en-US" dirty="0" smtClean="0"/>
              <a:t>Establish a well documented timeline of activities</a:t>
            </a:r>
          </a:p>
          <a:p>
            <a:r>
              <a:rPr lang="en-US" dirty="0" smtClean="0"/>
              <a:t>Highlight and further investigate events that are potentially more relevant to incident</a:t>
            </a:r>
          </a:p>
          <a:p>
            <a:r>
              <a:rPr lang="en-US" dirty="0" smtClean="0"/>
              <a:t>Corroborate all evidence, which may require more evidence gathering</a:t>
            </a:r>
          </a:p>
          <a:p>
            <a:r>
              <a:rPr lang="en-US" dirty="0" smtClean="0"/>
              <a:t>Reevaluate initial plan of attack and make needed adjustments</a:t>
            </a:r>
          </a:p>
          <a:p>
            <a:r>
              <a:rPr lang="en-US" dirty="0" smtClean="0"/>
              <a:t>Make educated interpretations of evidence that lead to a </a:t>
            </a:r>
            <a:r>
              <a:rPr lang="en-US" dirty="0" smtClean="0"/>
              <a:t>thorough </a:t>
            </a:r>
            <a:r>
              <a:rPr lang="en-US" dirty="0" smtClean="0"/>
              <a:t>investigation, look for all possible explanations </a:t>
            </a:r>
          </a:p>
          <a:p>
            <a:r>
              <a:rPr lang="en-US" dirty="0" smtClean="0"/>
              <a:t>Build working theories that can be backed up by the evidence (this is only to ensure a thorough investigation)</a:t>
            </a:r>
          </a:p>
          <a:p>
            <a:pPr marL="342900" lvl="1" indent="-342900"/>
            <a:r>
              <a:rPr lang="en-US" dirty="0"/>
              <a:t>SEPARATE YOUR INTERPRETATIONS FROM THE FACTS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8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Every report must be:</a:t>
            </a:r>
          </a:p>
          <a:p>
            <a:pPr lvl="1"/>
            <a:r>
              <a:rPr lang="en-US" dirty="0" smtClean="0"/>
              <a:t>Understandable by nontechnical people</a:t>
            </a:r>
          </a:p>
          <a:p>
            <a:pPr lvl="1"/>
            <a:r>
              <a:rPr lang="en-US" dirty="0" smtClean="0"/>
              <a:t>Complete and meticulous</a:t>
            </a:r>
          </a:p>
          <a:p>
            <a:pPr lvl="1"/>
            <a:r>
              <a:rPr lang="en-US" dirty="0" smtClean="0"/>
              <a:t>Defensible in every detail</a:t>
            </a:r>
          </a:p>
          <a:p>
            <a:pPr lvl="1"/>
            <a:r>
              <a:rPr lang="en-US" dirty="0" smtClean="0"/>
              <a:t>Completely factual</a:t>
            </a:r>
          </a:p>
        </p:txBody>
      </p:sp>
    </p:spTree>
    <p:extLst>
      <p:ext uri="{BB962C8B-B14F-4D97-AF65-F5344CB8AC3E}">
        <p14:creationId xmlns:p14="http://schemas.microsoft.com/office/powerpoint/2010/main" val="3191965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en.wikipedia.org/wiki/Network_forensics#cite_ref-0</a:t>
            </a:r>
          </a:p>
          <a:p>
            <a:pPr>
              <a:buFont typeface="+mj-lt"/>
              <a:buAutoNum type="arabicPeriod"/>
            </a:pPr>
            <a:r>
              <a:rPr lang="en-US" dirty="0"/>
              <a:t>http://</a:t>
            </a:r>
            <a:r>
              <a:rPr lang="en-US" dirty="0" smtClean="0"/>
              <a:t>www.evidencemagazine.com/index.php?option=com_content&amp;task=view&amp;id=116&amp;Itemid=49</a:t>
            </a:r>
          </a:p>
          <a:p>
            <a:pPr>
              <a:buFont typeface="+mj-lt"/>
              <a:buAutoNum type="arabicPeriod"/>
            </a:pPr>
            <a:r>
              <a:rPr lang="en-US" dirty="0"/>
              <a:t>Davidoff, S., &amp; Ham, J. (2012). </a:t>
            </a:r>
            <a:r>
              <a:rPr lang="en-US" i="1" dirty="0"/>
              <a:t>Network Forensics Tracking Hackers Through Cyberspace.</a:t>
            </a:r>
            <a:r>
              <a:rPr lang="en-US" dirty="0"/>
              <a:t> Boston: Prentice Hall.</a:t>
            </a:r>
          </a:p>
          <a:p>
            <a:pPr>
              <a:buFont typeface="+mj-lt"/>
              <a:buAutoNum type="arabicPeriod"/>
            </a:pPr>
            <a:endParaRPr lang="en-US" u="sng" baseline="30000" dirty="0"/>
          </a:p>
          <a:p>
            <a:pPr>
              <a:buFont typeface="+mj-lt"/>
              <a:buAutoNum type="arabicPeriod"/>
            </a:pPr>
            <a:endParaRPr lang="en-US" u="sng" baseline="30000" dirty="0" smtClean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3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and Course </a:t>
            </a:r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is network forensics </a:t>
            </a:r>
          </a:p>
          <a:p>
            <a:r>
              <a:rPr lang="en-US" dirty="0" smtClean="0"/>
              <a:t>Sources of Network Data and Evidence</a:t>
            </a:r>
          </a:p>
          <a:p>
            <a:r>
              <a:rPr lang="en-US" dirty="0" smtClean="0"/>
              <a:t>Forensically Sound Evidence Acquisition Techniques</a:t>
            </a:r>
          </a:p>
          <a:p>
            <a:r>
              <a:rPr lang="en-US" dirty="0" smtClean="0"/>
              <a:t>Packet Analysis</a:t>
            </a:r>
          </a:p>
          <a:p>
            <a:r>
              <a:rPr lang="en-US" dirty="0" smtClean="0"/>
              <a:t>Statistical Analysis</a:t>
            </a:r>
          </a:p>
          <a:p>
            <a:r>
              <a:rPr lang="en-US" dirty="0" smtClean="0"/>
              <a:t>Event Log Aggregation, Correlation and Analysis</a:t>
            </a:r>
          </a:p>
          <a:p>
            <a:r>
              <a:rPr lang="en-US" dirty="0" smtClean="0"/>
              <a:t>Active Evidence Acquisition</a:t>
            </a:r>
          </a:p>
          <a:p>
            <a:r>
              <a:rPr lang="en-US" dirty="0" smtClean="0"/>
              <a:t>Analysis of Wireless Network Traffic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7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network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“Network </a:t>
            </a:r>
            <a:r>
              <a:rPr lang="en-US" dirty="0"/>
              <a:t>forensics is a sub-branch of digital forensics relating to the monitoring and analysis of computer network traffic for the purposes of information gathering, legal evidence, or intrusion detection</a:t>
            </a:r>
            <a:r>
              <a:rPr lang="en-US" dirty="0" smtClean="0"/>
              <a:t>.”</a:t>
            </a:r>
            <a:r>
              <a:rPr lang="en-US" sz="800" dirty="0" smtClean="0"/>
              <a:t>1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3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is changing constantly</a:t>
            </a:r>
          </a:p>
          <a:p>
            <a:r>
              <a:rPr lang="en-US" dirty="0" smtClean="0"/>
              <a:t>Pinpointing direct location of needed evidence is problematic</a:t>
            </a:r>
          </a:p>
          <a:p>
            <a:r>
              <a:rPr lang="en-US" dirty="0" smtClean="0"/>
              <a:t>Physical access to network devices can be difficult </a:t>
            </a:r>
          </a:p>
          <a:p>
            <a:r>
              <a:rPr lang="en-US" dirty="0" smtClean="0"/>
              <a:t>Most network devices do not have persistent data storage</a:t>
            </a:r>
          </a:p>
          <a:p>
            <a:r>
              <a:rPr lang="en-US" dirty="0" smtClean="0"/>
              <a:t>Investigators must minimize investigation impact on business network</a:t>
            </a:r>
          </a:p>
          <a:p>
            <a:r>
              <a:rPr lang="en-US" dirty="0" smtClean="0"/>
              <a:t>Conflicting precedence and not yet standardized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Data is static and preserved once power is removed</a:t>
            </a:r>
          </a:p>
          <a:p>
            <a:r>
              <a:rPr lang="en-US" dirty="0" smtClean="0"/>
              <a:t>Evidence is contained within the file system</a:t>
            </a:r>
          </a:p>
          <a:p>
            <a:r>
              <a:rPr lang="en-US" dirty="0" smtClean="0"/>
              <a:t>Easy to make a forensically sound image</a:t>
            </a:r>
          </a:p>
          <a:p>
            <a:r>
              <a:rPr lang="en-US" dirty="0" smtClean="0"/>
              <a:t>Seizing a businesses computer/s usually involves limited disruption</a:t>
            </a:r>
          </a:p>
          <a:p>
            <a:r>
              <a:rPr lang="en-US" dirty="0" smtClean="0"/>
              <a:t>Legal precedence in place and is routinely admitted into court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Dead-box </a:t>
            </a:r>
            <a:r>
              <a:rPr lang="en-US" cap="none" dirty="0" smtClean="0"/>
              <a:t>vs.</a:t>
            </a:r>
            <a:r>
              <a:rPr lang="en-US" dirty="0" smtClean="0"/>
              <a:t> network forensics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Dead-box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8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need to worry about </a:t>
            </a:r>
            <a:br>
              <a:rPr lang="en-US" dirty="0" smtClean="0"/>
            </a:br>
            <a:r>
              <a:rPr lang="en-US" dirty="0" smtClean="0"/>
              <a:t>network crime?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 Federal Bureau of Investigation (FBI) estimates that cyber crime costs more than $100 billion per year</a:t>
            </a:r>
            <a:r>
              <a:rPr lang="en-US" dirty="0" smtClean="0"/>
              <a:t>.” </a:t>
            </a:r>
            <a:r>
              <a:rPr lang="en-US" sz="800" dirty="0" smtClean="0"/>
              <a:t>2</a:t>
            </a:r>
          </a:p>
          <a:p>
            <a:r>
              <a:rPr lang="en-US" dirty="0" smtClean="0"/>
              <a:t>Attacks can come from both inside and outside of the network.</a:t>
            </a:r>
          </a:p>
          <a:p>
            <a:r>
              <a:rPr lang="en-US" dirty="0" smtClean="0"/>
              <a:t>Not just basement hackers anymore</a:t>
            </a:r>
          </a:p>
          <a:p>
            <a:pPr lvl="1"/>
            <a:r>
              <a:rPr lang="en-US" dirty="0" smtClean="0"/>
              <a:t>Employees</a:t>
            </a:r>
          </a:p>
          <a:p>
            <a:pPr lvl="1"/>
            <a:r>
              <a:rPr lang="en-US" dirty="0" smtClean="0"/>
              <a:t>Business competition</a:t>
            </a:r>
          </a:p>
          <a:p>
            <a:pPr lvl="1"/>
            <a:r>
              <a:rPr lang="en-US" dirty="0" smtClean="0"/>
              <a:t>Professional hackers for hire</a:t>
            </a:r>
          </a:p>
          <a:p>
            <a:pPr lvl="1"/>
            <a:r>
              <a:rPr lang="en-US" dirty="0" smtClean="0"/>
              <a:t>City-states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8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Quick evidence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Real evidence - physical objects that play a relevant role in the crime</a:t>
            </a:r>
          </a:p>
          <a:p>
            <a:pPr lvl="1"/>
            <a:r>
              <a:rPr lang="en-US" dirty="0" smtClean="0"/>
              <a:t>Physical HHD or USB</a:t>
            </a:r>
          </a:p>
          <a:p>
            <a:pPr lvl="1"/>
            <a:r>
              <a:rPr lang="en-US" dirty="0" smtClean="0"/>
              <a:t>Computer – box, keyboard, etc.</a:t>
            </a:r>
          </a:p>
          <a:p>
            <a:r>
              <a:rPr lang="en-US" dirty="0" smtClean="0"/>
              <a:t>Best evidence - can be produced in court</a:t>
            </a:r>
          </a:p>
          <a:p>
            <a:pPr lvl="1"/>
            <a:r>
              <a:rPr lang="en-US" dirty="0" smtClean="0"/>
              <a:t>Recovered file</a:t>
            </a:r>
          </a:p>
          <a:p>
            <a:pPr lvl="1"/>
            <a:r>
              <a:rPr lang="en-US" dirty="0" smtClean="0"/>
              <a:t>Bit – for – bit snapshot of network transaction</a:t>
            </a:r>
          </a:p>
          <a:p>
            <a:r>
              <a:rPr lang="en-US" dirty="0" smtClean="0"/>
              <a:t>Direct evidence – eye witness </a:t>
            </a:r>
          </a:p>
          <a:p>
            <a:r>
              <a:rPr lang="en-US" dirty="0" smtClean="0"/>
              <a:t>Circumstantial evidence – linked with other evidence to draw conclusion</a:t>
            </a:r>
          </a:p>
          <a:p>
            <a:pPr lvl="1"/>
            <a:r>
              <a:rPr lang="en-US" dirty="0" smtClean="0"/>
              <a:t>Email signature</a:t>
            </a:r>
          </a:p>
          <a:p>
            <a:pPr lvl="1"/>
            <a:r>
              <a:rPr lang="en-US" dirty="0" smtClean="0"/>
              <a:t>USB serial number</a:t>
            </a:r>
          </a:p>
          <a:p>
            <a:r>
              <a:rPr lang="en-US" dirty="0" smtClean="0"/>
              <a:t>Hearsay – second-hand information</a:t>
            </a:r>
          </a:p>
          <a:p>
            <a:pPr lvl="1"/>
            <a:r>
              <a:rPr lang="en-US" dirty="0" smtClean="0"/>
              <a:t>Text file containing personal letter</a:t>
            </a:r>
          </a:p>
          <a:p>
            <a:r>
              <a:rPr lang="en-US" dirty="0" smtClean="0"/>
              <a:t>Business records – routinely generated documentation</a:t>
            </a:r>
          </a:p>
          <a:p>
            <a:pPr lvl="1"/>
            <a:r>
              <a:rPr lang="en-US" dirty="0" smtClean="0"/>
              <a:t>Contracts and   employee policies</a:t>
            </a:r>
          </a:p>
          <a:p>
            <a:pPr lvl="1"/>
            <a:r>
              <a:rPr lang="en-US" dirty="0" smtClean="0"/>
              <a:t>Logs</a:t>
            </a:r>
          </a:p>
          <a:p>
            <a:r>
              <a:rPr lang="en-US" dirty="0" smtClean="0"/>
              <a:t>Digital evidence – electronic evidence</a:t>
            </a:r>
          </a:p>
          <a:p>
            <a:pPr lvl="1"/>
            <a:r>
              <a:rPr lang="en-US" dirty="0" smtClean="0"/>
              <a:t>Emails / IM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3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Investigative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OSCAR </a:t>
            </a:r>
            <a:r>
              <a:rPr lang="en-US" sz="800" dirty="0" smtClean="0"/>
              <a:t>3 </a:t>
            </a:r>
            <a:endParaRPr lang="en-US" dirty="0" smtClean="0"/>
          </a:p>
          <a:p>
            <a:pPr lvl="1"/>
            <a:r>
              <a:rPr lang="en-US" dirty="0" smtClean="0"/>
              <a:t>Obtain information</a:t>
            </a:r>
          </a:p>
          <a:p>
            <a:pPr lvl="1"/>
            <a:r>
              <a:rPr lang="en-US" dirty="0" smtClean="0"/>
              <a:t>Strategize</a:t>
            </a:r>
          </a:p>
          <a:p>
            <a:pPr lvl="1"/>
            <a:r>
              <a:rPr lang="en-US" dirty="0" smtClean="0"/>
              <a:t>Collect evidence</a:t>
            </a:r>
          </a:p>
          <a:p>
            <a:pPr lvl="1"/>
            <a:r>
              <a:rPr lang="en-US" dirty="0" smtClean="0"/>
              <a:t>Analyze</a:t>
            </a:r>
          </a:p>
          <a:p>
            <a:pPr lvl="1"/>
            <a:r>
              <a:rPr lang="en-US" dirty="0" smtClean="0"/>
              <a:t>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0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 information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Incident description</a:t>
            </a:r>
          </a:p>
          <a:p>
            <a:r>
              <a:rPr lang="en-US" dirty="0" smtClean="0"/>
              <a:t>Information regarding incident discovery</a:t>
            </a:r>
          </a:p>
          <a:p>
            <a:r>
              <a:rPr lang="en-US" dirty="0" smtClean="0"/>
              <a:t>Known persons involved</a:t>
            </a:r>
          </a:p>
          <a:p>
            <a:r>
              <a:rPr lang="en-US" dirty="0" smtClean="0"/>
              <a:t>Systems and / or data known to be involved</a:t>
            </a:r>
          </a:p>
          <a:p>
            <a:r>
              <a:rPr lang="en-US" dirty="0" smtClean="0"/>
              <a:t>Actions taken by organization since discovery</a:t>
            </a:r>
          </a:p>
          <a:p>
            <a:r>
              <a:rPr lang="en-US" dirty="0" smtClean="0"/>
              <a:t>Potential legal issues</a:t>
            </a:r>
          </a:p>
          <a:p>
            <a:r>
              <a:rPr lang="en-US" dirty="0" smtClean="0"/>
              <a:t>Working time frame for investigation and resolution</a:t>
            </a:r>
          </a:p>
          <a:p>
            <a:r>
              <a:rPr lang="en-US" dirty="0" smtClean="0"/>
              <a:t>Specific goals</a:t>
            </a:r>
          </a:p>
          <a:p>
            <a:r>
              <a:rPr lang="en-US" dirty="0" smtClean="0"/>
              <a:t>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39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Environment</a:t>
            </a:r>
            <a:r>
              <a:rPr lang="en-US" sz="800" dirty="0" smtClean="0"/>
              <a:t>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Working business model and enforceable policies</a:t>
            </a:r>
          </a:p>
          <a:p>
            <a:r>
              <a:rPr lang="en-US" dirty="0" smtClean="0"/>
              <a:t>Potential legal issues involved with said business model and policies</a:t>
            </a:r>
          </a:p>
          <a:p>
            <a:r>
              <a:rPr lang="en-US" dirty="0"/>
              <a:t>Organizational structure</a:t>
            </a:r>
          </a:p>
          <a:p>
            <a:r>
              <a:rPr lang="en-US" dirty="0" smtClean="0"/>
              <a:t>Network topology</a:t>
            </a:r>
          </a:p>
          <a:p>
            <a:r>
              <a:rPr lang="en-US" dirty="0" smtClean="0"/>
              <a:t>Possible network evidence sources</a:t>
            </a:r>
          </a:p>
          <a:p>
            <a:r>
              <a:rPr lang="en-US" dirty="0" smtClean="0"/>
              <a:t>Incident response management procedures</a:t>
            </a:r>
          </a:p>
          <a:p>
            <a:r>
              <a:rPr lang="en-US" dirty="0" smtClean="0"/>
              <a:t>Central communication systems (investigator communication and evidence repository)</a:t>
            </a:r>
          </a:p>
          <a:p>
            <a:r>
              <a:rPr lang="en-US" dirty="0" smtClean="0"/>
              <a:t>Available resources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0026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158</TotalTime>
  <Words>667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Network forensics</vt:lpstr>
      <vt:lpstr>Introduction and Course overview</vt:lpstr>
      <vt:lpstr>What is network forensics</vt:lpstr>
      <vt:lpstr>Dead-box vs. network forensics</vt:lpstr>
      <vt:lpstr>Why do we need to worry about  network crime?</vt:lpstr>
      <vt:lpstr>Quick evidence review</vt:lpstr>
      <vt:lpstr>Investigative methodology</vt:lpstr>
      <vt:lpstr>Obtain information3 </vt:lpstr>
      <vt:lpstr>The Environment3 </vt:lpstr>
      <vt:lpstr>Strategize3 </vt:lpstr>
      <vt:lpstr>Collect evidence3 </vt:lpstr>
      <vt:lpstr>Analyze3 </vt:lpstr>
      <vt:lpstr>Report3 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forensics</dc:title>
  <dc:creator>LP</dc:creator>
  <cp:lastModifiedBy>LP</cp:lastModifiedBy>
  <cp:revision>24</cp:revision>
  <dcterms:created xsi:type="dcterms:W3CDTF">2012-10-16T15:49:37Z</dcterms:created>
  <dcterms:modified xsi:type="dcterms:W3CDTF">2012-11-25T18:24:42Z</dcterms:modified>
</cp:coreProperties>
</file>