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57" r:id="rId3"/>
    <p:sldId id="262" r:id="rId4"/>
    <p:sldId id="264" r:id="rId5"/>
    <p:sldId id="267" r:id="rId6"/>
    <p:sldId id="266" r:id="rId7"/>
    <p:sldId id="268" r:id="rId8"/>
    <p:sldId id="274" r:id="rId9"/>
    <p:sldId id="281" r:id="rId10"/>
    <p:sldId id="273" r:id="rId11"/>
    <p:sldId id="290" r:id="rId12"/>
    <p:sldId id="284" r:id="rId13"/>
    <p:sldId id="276" r:id="rId14"/>
    <p:sldId id="286" r:id="rId15"/>
    <p:sldId id="271" r:id="rId16"/>
    <p:sldId id="291" r:id="rId17"/>
    <p:sldId id="288" r:id="rId18"/>
    <p:sldId id="277" r:id="rId19"/>
    <p:sldId id="289" r:id="rId20"/>
    <p:sldId id="283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055FF6D4-D4D7-426A-98F7-170A3668379E}" type="datetime1">
              <a:rPr lang="en-US" smtClean="0"/>
              <a:pPr/>
              <a:t>4/21/2015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C45A9071-CFF5-4E3B-B0AB-39782972E256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3D8BD1F-DE98-4C29-8281-9EC9927620DF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3467CD6D-7520-4B34-A5A3-E8385FA3AFC6}" type="datetime1">
              <a:rPr lang="en-US" smtClean="0"/>
              <a:pPr/>
              <a:t>4/21/2015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 userDrawn="1"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42295D47-465E-4A05-802B-049480555B6D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64791DB0-D703-40B5-AE3D-532AFE0356D1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 userDrawn="1"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 userDrawn="1"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 userDrawn="1"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 userDrawn="1"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F48C029-2200-4EB8-BDE8-5EE0E23571A6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 userDrawn="1"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 userDrawn="1"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07E45A1C-C0DD-4ED6-B23E-A9D2DD110058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 userDrawn="1"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44C1B50-C580-4CB7-BA07-14C66C34B76D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 userDrawn="1"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ED4F1D29-8BEE-49F3-AF49-7A09F617BF67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 userDrawn="1"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7EB273CF-8910-423E-9890-FC81E25E5084}" type="datetime1">
              <a:rPr lang="en-US" smtClean="0"/>
              <a:pPr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4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4EC5816F-D43D-40D1-9B38-E1A2C18F0972}" type="datetime1">
              <a:rPr lang="en-US" smtClean="0"/>
              <a:pPr/>
              <a:t>4/21/2015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ebpages.sou.edu/~vidmar/Lilly2015/vidmar.pptx" TargetMode="External"/><Relationship Id="rId2" Type="http://schemas.openxmlformats.org/officeDocument/2006/relationships/hyperlink" Target="mailto:vidmar@so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brary.com/" TargetMode="Externa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ebpages.sou.edu/~vidmar/Lilly2015/vidmar.pptx" TargetMode="External"/><Relationship Id="rId2" Type="http://schemas.openxmlformats.org/officeDocument/2006/relationships/hyperlink" Target="mailto:vidmar@sou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-509291" y="1742363"/>
            <a:ext cx="6202191" cy="16061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</a:rPr>
              <a:t>Source Code:</a:t>
            </a:r>
            <a:br>
              <a:rPr lang="en-US" sz="4800" dirty="0" smtClean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 smtClean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</a:rPr>
              <a:t>Assessing </a:t>
            </a:r>
            <a:r>
              <a:rPr lang="en-US" sz="2800" dirty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</a:rPr>
              <a:t>Cited References to Measure Student Information Literacy Skills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-274557" y="3565609"/>
            <a:ext cx="6662339" cy="3480558"/>
          </a:xfrm>
        </p:spPr>
        <p:txBody>
          <a:bodyPr>
            <a:normAutofit fontScale="55000" lnSpcReduction="20000"/>
          </a:bodyPr>
          <a:lstStyle/>
          <a:p>
            <a:endParaRPr lang="en-US" sz="2900" dirty="0" smtClean="0"/>
          </a:p>
          <a:p>
            <a:r>
              <a:rPr lang="en-US" sz="2900" dirty="0" smtClean="0"/>
              <a:t>Dale </a:t>
            </a:r>
            <a:r>
              <a:rPr lang="en-US" sz="2900" dirty="0" err="1" smtClean="0"/>
              <a:t>Vidmar</a:t>
            </a:r>
            <a:endParaRPr lang="en-US" sz="2900" dirty="0" smtClean="0"/>
          </a:p>
          <a:p>
            <a:r>
              <a:rPr lang="en-US" sz="2900" dirty="0" smtClean="0"/>
              <a:t>Professor/Information Literacy and Instruction Librarian</a:t>
            </a:r>
          </a:p>
          <a:p>
            <a:r>
              <a:rPr lang="en-US" sz="2900" dirty="0" smtClean="0"/>
              <a:t>Southern Oregon University</a:t>
            </a:r>
          </a:p>
          <a:p>
            <a:r>
              <a:rPr lang="en-US" sz="2900" dirty="0" smtClean="0">
                <a:hlinkClick r:id="rId2"/>
              </a:rPr>
              <a:t>vidmar@sou.edu</a:t>
            </a:r>
            <a:endParaRPr lang="en-US" sz="2900" dirty="0" smtClean="0"/>
          </a:p>
          <a:p>
            <a:r>
              <a:rPr lang="en-US" sz="2900" b="1" dirty="0">
                <a:solidFill>
                  <a:schemeClr val="tx2"/>
                </a:solidFill>
                <a:hlinkClick r:id="rId3"/>
              </a:rPr>
              <a:t>http://webpages.sou.edu/~</a:t>
            </a:r>
            <a:r>
              <a:rPr lang="en-US" sz="2900" b="1" dirty="0" smtClean="0">
                <a:solidFill>
                  <a:schemeClr val="tx2"/>
                </a:solidFill>
                <a:hlinkClick r:id="rId3"/>
              </a:rPr>
              <a:t>vidmar/Lilly2015/vidmar.pptx</a:t>
            </a:r>
            <a:endParaRPr lang="en-US" sz="2900" dirty="0" smtClean="0"/>
          </a:p>
          <a:p>
            <a:endParaRPr lang="en-US" dirty="0" smtClean="0"/>
          </a:p>
          <a:p>
            <a:r>
              <a:rPr lang="en-US" dirty="0" smtClean="0"/>
              <a:t>Lilly Conference on College and University Teaching and Learning 2015</a:t>
            </a:r>
          </a:p>
          <a:p>
            <a:r>
              <a:rPr lang="en-US" dirty="0" smtClean="0"/>
              <a:t>Hyatt Regency Newport Beach</a:t>
            </a:r>
          </a:p>
          <a:p>
            <a:r>
              <a:rPr lang="en-US" dirty="0" smtClean="0"/>
              <a:t>Newport Beach, California</a:t>
            </a:r>
          </a:p>
          <a:p>
            <a:r>
              <a:rPr lang="en-US" dirty="0" smtClean="0"/>
              <a:t>February 20,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Source Code: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5298583">
            <a:off x="1091098" y="418340"/>
            <a:ext cx="4832267" cy="5902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Citation Analysis – measure students ability to access and evaluate information through an analysis of the cited references used in a research paper or project such as a capstone paper.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9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Source Code: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5298583">
            <a:off x="1091098" y="-108133"/>
            <a:ext cx="4832267" cy="59020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Rubric designed to review sources without reviewing how those sources are used within the body of the paper. </a:t>
            </a:r>
          </a:p>
          <a:p>
            <a:pPr marL="0" indent="0">
              <a:buNone/>
            </a:pPr>
            <a:r>
              <a:rPr lang="en-US" sz="3200" dirty="0" smtClean="0"/>
              <a:t>Originally, reviewers had </a:t>
            </a:r>
            <a:r>
              <a:rPr lang="en-US" sz="3200" dirty="0" smtClean="0"/>
              <a:t>the first page of the paper in order to see the topic, thesis statement, and purpose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r>
              <a:rPr lang="en-US" sz="3200" dirty="0" smtClean="0"/>
              <a:t>Currently, reviewers have access to the entire paper.</a:t>
            </a:r>
            <a:endParaRPr lang="en-US" sz="3200" dirty="0" smtClean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7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900000">
            <a:off x="2562293" y="4842264"/>
            <a:ext cx="5637116" cy="1299542"/>
          </a:xfrm>
        </p:spPr>
        <p:txBody>
          <a:bodyPr>
            <a:normAutofit/>
          </a:bodyPr>
          <a:lstStyle/>
          <a:p>
            <a:r>
              <a:rPr lang="en-US" dirty="0" err="1" smtClean="0"/>
              <a:t>Interrater</a:t>
            </a:r>
            <a:r>
              <a:rPr lang="en-US" dirty="0" smtClean="0"/>
              <a:t> Reliability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5302914">
            <a:off x="1760949" y="-386419"/>
            <a:ext cx="3913253" cy="6136942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Independently score a sample set.</a:t>
            </a:r>
          </a:p>
          <a:p>
            <a:pPr>
              <a:buFont typeface="Arial"/>
              <a:buChar char="•"/>
            </a:pPr>
            <a:r>
              <a:rPr lang="en-US" dirty="0" smtClean="0"/>
              <a:t>Review responses as a group.</a:t>
            </a:r>
          </a:p>
          <a:p>
            <a:pPr>
              <a:buFont typeface="Arial"/>
              <a:buChar char="•"/>
            </a:pPr>
            <a:r>
              <a:rPr lang="en-US" dirty="0" smtClean="0"/>
              <a:t>Reconcile inconsistencies.</a:t>
            </a:r>
          </a:p>
          <a:p>
            <a:pPr>
              <a:buFont typeface="Arial"/>
              <a:buChar char="•"/>
            </a:pPr>
            <a:r>
              <a:rPr lang="en-US" dirty="0" smtClean="0"/>
              <a:t>Repeat independent scoring.</a:t>
            </a:r>
          </a:p>
          <a:p>
            <a:pPr>
              <a:buFont typeface="Arial"/>
              <a:buChar char="•"/>
            </a:pPr>
            <a:r>
              <a:rPr lang="en-US" dirty="0" smtClean="0"/>
              <a:t>Review responses again.</a:t>
            </a:r>
          </a:p>
          <a:p>
            <a:pPr>
              <a:buFont typeface="Arial"/>
              <a:buChar char="•"/>
            </a:pPr>
            <a:r>
              <a:rPr lang="en-US" dirty="0" smtClean="0"/>
              <a:t>Reconcile differences and achieve agreement among the raters.</a:t>
            </a:r>
          </a:p>
          <a:p>
            <a:pPr marL="0" indent="0" algn="r">
              <a:buNone/>
            </a:pPr>
            <a:r>
              <a:rPr lang="en-US" sz="2200" dirty="0" smtClean="0"/>
              <a:t>(Maki, 2010)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75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Give it a Try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5302914">
            <a:off x="1760949" y="-386419"/>
            <a:ext cx="3913253" cy="6136942"/>
          </a:xfrm>
        </p:spPr>
        <p:txBody>
          <a:bodyPr>
            <a:normAutofit fontScale="85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Form a group of three or four.</a:t>
            </a:r>
          </a:p>
          <a:p>
            <a:pPr>
              <a:buFont typeface="Arial"/>
              <a:buChar char="•"/>
            </a:pPr>
            <a:r>
              <a:rPr lang="en-US" dirty="0" smtClean="0"/>
              <a:t>Individually read over the first page of the paper and the list of references.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the rubric to evaluate the list of references. </a:t>
            </a:r>
          </a:p>
          <a:p>
            <a:pPr>
              <a:buFont typeface="Arial"/>
              <a:buChar char="•"/>
            </a:pPr>
            <a:r>
              <a:rPr lang="en-US" dirty="0" smtClean="0"/>
              <a:t>Mark a score from 1 to 4 on the scoring sheet for each of the six proficiencies. 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You will have six scores for each paper. </a:t>
            </a:r>
          </a:p>
          <a:p>
            <a:pPr>
              <a:buFont typeface="Arial"/>
              <a:buChar char="•"/>
            </a:pPr>
            <a:r>
              <a:rPr lang="en-US" dirty="0" smtClean="0"/>
              <a:t>As a group, discuss your scores to </a:t>
            </a:r>
            <a:r>
              <a:rPr lang="en-US" dirty="0" smtClean="0"/>
              <a:t>achieve </a:t>
            </a:r>
            <a:r>
              <a:rPr lang="en-US" dirty="0" err="1" smtClean="0"/>
              <a:t>concensus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900000">
            <a:off x="2562293" y="4842264"/>
            <a:ext cx="5637116" cy="1299542"/>
          </a:xfrm>
        </p:spPr>
        <p:txBody>
          <a:bodyPr>
            <a:normAutofit/>
          </a:bodyPr>
          <a:lstStyle/>
          <a:p>
            <a:r>
              <a:rPr lang="en-US" dirty="0" err="1" smtClean="0"/>
              <a:t>Interrater</a:t>
            </a:r>
            <a:r>
              <a:rPr lang="en-US" dirty="0" smtClean="0"/>
              <a:t> Reliability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5302914">
            <a:off x="1282402" y="-155447"/>
            <a:ext cx="4690466" cy="623214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 smtClean="0">
                <a:effectLst/>
              </a:rPr>
              <a:t>Topic: The Effect of Prescription Drugs on Physical 	  and Mental Health</a:t>
            </a:r>
          </a:p>
          <a:p>
            <a:pPr marL="0" indent="0" algn="ctr">
              <a:buNone/>
            </a:pPr>
            <a:r>
              <a:rPr lang="en-US" sz="2300" dirty="0" smtClean="0">
                <a:effectLst/>
              </a:rPr>
              <a:t>References</a:t>
            </a:r>
          </a:p>
          <a:p>
            <a:pPr marL="0" indent="0">
              <a:buNone/>
            </a:pPr>
            <a:r>
              <a:rPr lang="en-US" sz="2400" dirty="0" err="1"/>
              <a:t>Drugfacts</a:t>
            </a:r>
            <a:r>
              <a:rPr lang="en-US" sz="2400" dirty="0"/>
              <a:t>: treatment statistics. (2011). National </a:t>
            </a:r>
            <a:r>
              <a:rPr lang="en-US" sz="2400" dirty="0" smtClean="0"/>
              <a:t>	Institute</a:t>
            </a:r>
            <a:r>
              <a:rPr lang="en-US" sz="2400" dirty="0"/>
              <a:t> on Drug Abuse. Retrieved from 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	http</a:t>
            </a:r>
            <a:r>
              <a:rPr lang="en-US" sz="2400" dirty="0"/>
              <a:t>://</a:t>
            </a:r>
            <a:r>
              <a:rPr lang="en-US" sz="2400" dirty="0" err="1"/>
              <a:t>www.drugabuse.gov</a:t>
            </a:r>
            <a:r>
              <a:rPr lang="en-US" sz="2400" dirty="0"/>
              <a:t>/publications</a:t>
            </a:r>
            <a:r>
              <a:rPr lang="en-US" sz="2400" dirty="0" smtClean="0"/>
              <a:t>/	</a:t>
            </a:r>
            <a:r>
              <a:rPr lang="en-US" sz="2400" dirty="0" err="1" smtClean="0"/>
              <a:t>drugfacts</a:t>
            </a:r>
            <a:r>
              <a:rPr lang="en-US" sz="2400" dirty="0"/>
              <a:t>/treatment-statistics</a:t>
            </a:r>
          </a:p>
          <a:p>
            <a:pPr marL="0" indent="0">
              <a:buNone/>
            </a:pPr>
            <a:r>
              <a:rPr lang="en-US" sz="2400" dirty="0"/>
              <a:t>International statistics. (2006-2013). Foundation for a </a:t>
            </a:r>
            <a:r>
              <a:rPr lang="en-US" sz="2400" dirty="0" smtClean="0"/>
              <a:t>	Drug-Free World. Retrieved from </a:t>
            </a:r>
            <a:br>
              <a:rPr lang="en-US" sz="2400" dirty="0" smtClean="0"/>
            </a:br>
            <a:r>
              <a:rPr lang="en-US" sz="2400" dirty="0" smtClean="0"/>
              <a:t>	http://www.drugfreeworld.org/</a:t>
            </a:r>
            <a:r>
              <a:rPr lang="en-US" sz="2400" dirty="0"/>
              <a:t>drugfacts</a:t>
            </a:r>
            <a:r>
              <a:rPr lang="en-US" sz="2400" dirty="0" smtClean="0"/>
              <a:t>/	prescription</a:t>
            </a:r>
            <a:r>
              <a:rPr lang="en-US" sz="2400" dirty="0"/>
              <a:t>/abuse-international-</a:t>
            </a:r>
            <a:r>
              <a:rPr lang="en-US" sz="2400" dirty="0" err="1"/>
              <a:t>statistics.html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Sansone</a:t>
            </a:r>
            <a:r>
              <a:rPr lang="en-US" sz="2400" dirty="0"/>
              <a:t>, R.A., &amp; </a:t>
            </a:r>
            <a:r>
              <a:rPr lang="en-US" sz="2400" dirty="0" err="1"/>
              <a:t>Sansone</a:t>
            </a:r>
            <a:r>
              <a:rPr lang="en-US" sz="2400" dirty="0"/>
              <a:t>, L.A. (2012). Doctor shopping. </a:t>
            </a:r>
            <a:r>
              <a:rPr lang="en-US" sz="2400" dirty="0" smtClean="0"/>
              <a:t>	Innovations </a:t>
            </a:r>
            <a:r>
              <a:rPr lang="en-US" sz="2400" dirty="0"/>
              <a:t>in Clinical Neuroscience. 9(11-12), </a:t>
            </a:r>
            <a:r>
              <a:rPr lang="en-US" sz="2400" dirty="0" smtClean="0"/>
              <a:t>	42</a:t>
            </a:r>
            <a:r>
              <a:rPr lang="en-US" sz="2400" dirty="0"/>
              <a:t>-</a:t>
            </a:r>
            <a:r>
              <a:rPr lang="en-US" sz="2400" dirty="0" smtClean="0"/>
              <a:t>46. </a:t>
            </a:r>
            <a:r>
              <a:rPr lang="en-US" sz="2400" dirty="0"/>
              <a:t>Retrieved from  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	http</a:t>
            </a:r>
            <a:r>
              <a:rPr lang="en-US" sz="2400" dirty="0"/>
              <a:t>://www.ncbi.nlm.nih.gov/pmc/articles</a:t>
            </a:r>
            <a:r>
              <a:rPr lang="en-US" sz="2400" dirty="0" smtClean="0"/>
              <a:t>/	PMC3552465</a:t>
            </a:r>
            <a:r>
              <a:rPr lang="en-US" sz="2400" dirty="0"/>
              <a:t>/</a:t>
            </a:r>
            <a:endParaRPr lang="en-US" sz="23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21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Source Code:</a:t>
            </a:r>
            <a:br>
              <a:rPr lang="en-US" sz="4800" dirty="0" smtClean="0"/>
            </a:br>
            <a:r>
              <a:rPr lang="en-US" sz="4800" dirty="0" smtClean="0"/>
              <a:t>The “So What?”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900000">
            <a:off x="3467997" y="1021786"/>
            <a:ext cx="5141237" cy="5099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effectLst/>
              </a:rPr>
              <a:t>What do the sample references/citations say about student learning—information literacy outcomes?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29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Source Code: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900000">
            <a:off x="3466516" y="1033037"/>
            <a:ext cx="5228173" cy="50993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>
                <a:effectLst/>
              </a:rPr>
              <a:t>What conclusions could we draw about the library instruction program as well as the institutional and departmental </a:t>
            </a:r>
            <a:r>
              <a:rPr lang="en-US" sz="3200" dirty="0" smtClean="0">
                <a:effectLst/>
              </a:rPr>
              <a:t>information literacy outcomes </a:t>
            </a:r>
            <a:r>
              <a:rPr lang="en-US" sz="3200" dirty="0">
                <a:effectLst/>
              </a:rPr>
              <a:t>based on the student work samples</a:t>
            </a:r>
            <a:r>
              <a:rPr lang="en-US" sz="3200" dirty="0" smtClean="0">
                <a:effectLst/>
              </a:rPr>
              <a:t>? </a:t>
            </a:r>
            <a:endParaRPr lang="en-US" sz="3200" dirty="0" smtClean="0">
              <a:effectLst/>
            </a:endParaRPr>
          </a:p>
          <a:p>
            <a:pPr marL="0" indent="0">
              <a:buNone/>
            </a:pPr>
            <a:r>
              <a:rPr lang="en-US" sz="3200" dirty="0" smtClean="0">
                <a:effectLst/>
              </a:rPr>
              <a:t>Were </a:t>
            </a:r>
            <a:r>
              <a:rPr lang="en-US" sz="3200" dirty="0" smtClean="0">
                <a:effectLst/>
              </a:rPr>
              <a:t>the samples what we </a:t>
            </a:r>
            <a:r>
              <a:rPr lang="en-US" sz="3200" dirty="0" smtClean="0">
                <a:effectLst/>
              </a:rPr>
              <a:t>expected? </a:t>
            </a:r>
            <a:endParaRPr lang="en-US" sz="3200" dirty="0" smtClean="0">
              <a:effectLst/>
            </a:endParaRPr>
          </a:p>
          <a:p>
            <a:pPr marL="0" indent="0">
              <a:buNone/>
            </a:pPr>
            <a:r>
              <a:rPr lang="en-US" sz="3200" dirty="0" smtClean="0">
                <a:effectLst/>
              </a:rPr>
              <a:t>Can we do better?</a:t>
            </a:r>
            <a:endParaRPr lang="en-US" sz="3200" dirty="0">
              <a:effectLst/>
            </a:endParaRPr>
          </a:p>
          <a:p>
            <a:pPr marL="0" indent="0">
              <a:buNone/>
            </a:pPr>
            <a:r>
              <a:rPr lang="en-US" sz="3200" dirty="0" smtClean="0"/>
              <a:t>How?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8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Source Code:</a:t>
            </a:r>
            <a:br>
              <a:rPr lang="en-US" sz="4800" dirty="0"/>
            </a:br>
            <a:r>
              <a:rPr lang="en-US" sz="4800" dirty="0"/>
              <a:t>The “So What?”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900000">
            <a:off x="3466516" y="1033037"/>
            <a:ext cx="5228173" cy="5099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>
                <a:effectLst/>
              </a:rPr>
              <a:t>After </a:t>
            </a:r>
            <a:r>
              <a:rPr lang="en-US" sz="3200" dirty="0">
                <a:effectLst/>
              </a:rPr>
              <a:t>reviewing the citations in student work samples, Floyd, Colvin, &amp; </a:t>
            </a:r>
            <a:r>
              <a:rPr lang="en-US" sz="3200" dirty="0" err="1">
                <a:effectLst/>
              </a:rPr>
              <a:t>Dodur</a:t>
            </a:r>
            <a:r>
              <a:rPr lang="en-US" sz="3200" dirty="0">
                <a:effectLst/>
              </a:rPr>
              <a:t> </a:t>
            </a:r>
            <a:r>
              <a:rPr lang="en-US" sz="3200" dirty="0" smtClean="0">
                <a:effectLst/>
              </a:rPr>
              <a:t>recommended calling </a:t>
            </a:r>
            <a:r>
              <a:rPr lang="en-US" sz="3200" dirty="0">
                <a:effectLst/>
              </a:rPr>
              <a:t>for incorporating higher quality sources within the guidelines and requirements of the paper by teaching faculty combined with library instruction </a:t>
            </a:r>
            <a:r>
              <a:rPr lang="en-US" sz="3200" dirty="0" smtClean="0">
                <a:effectLst/>
              </a:rPr>
              <a:t>(2008).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900000">
            <a:off x="-113807" y="2116853"/>
            <a:ext cx="6767456" cy="1570680"/>
          </a:xfrm>
        </p:spPr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6" name="Picture 5" descr="j02894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518">
            <a:off x="6891511" y="4076110"/>
            <a:ext cx="1556220" cy="23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5341492">
            <a:off x="1706162" y="-731629"/>
            <a:ext cx="4512720" cy="7027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effectLst/>
              </a:rPr>
              <a:t>Bennett, E., &amp; </a:t>
            </a:r>
            <a:r>
              <a:rPr lang="en-US" sz="2000" dirty="0" err="1">
                <a:effectLst/>
              </a:rPr>
              <a:t>Brothen</a:t>
            </a:r>
            <a:r>
              <a:rPr lang="en-US" sz="2000" dirty="0">
                <a:effectLst/>
              </a:rPr>
              <a:t>, E. (2010). Citation analyses as a </a:t>
            </a:r>
            <a:r>
              <a:rPr lang="en-US" sz="2000" dirty="0" smtClean="0">
                <a:effectLst/>
              </a:rPr>
              <a:t>	prioritization </a:t>
            </a:r>
            <a:r>
              <a:rPr lang="en-US" sz="2000" dirty="0">
                <a:effectLst/>
              </a:rPr>
              <a:t>tool for instruction program </a:t>
            </a:r>
            <a:r>
              <a:rPr lang="en-US" sz="2000" dirty="0" smtClean="0">
                <a:effectLst/>
              </a:rPr>
              <a:t>	development</a:t>
            </a:r>
            <a:r>
              <a:rPr lang="en-US" sz="2000" dirty="0">
                <a:effectLst/>
              </a:rPr>
              <a:t>. </a:t>
            </a:r>
            <a:r>
              <a:rPr lang="en-US" sz="2000" i="1" dirty="0">
                <a:effectLst/>
              </a:rPr>
              <a:t>Journal of Library Administration, </a:t>
            </a:r>
            <a:r>
              <a:rPr lang="en-US" sz="2000" i="1" dirty="0" smtClean="0">
                <a:effectLst/>
              </a:rPr>
              <a:t>	50</a:t>
            </a:r>
            <a:r>
              <a:rPr lang="en-US" sz="2000" dirty="0" smtClean="0">
                <a:effectLst/>
              </a:rPr>
              <a:t>(5/6</a:t>
            </a:r>
            <a:r>
              <a:rPr lang="en-US" sz="2000" dirty="0">
                <a:effectLst/>
              </a:rPr>
              <a:t>), 425-442. </a:t>
            </a:r>
            <a:r>
              <a:rPr lang="en-US" sz="2000" dirty="0" smtClean="0">
                <a:effectLst/>
              </a:rPr>
              <a:t>	doi:10.1080/01930826.2010.488585</a:t>
            </a:r>
            <a:endParaRPr lang="en-US" sz="2000" dirty="0">
              <a:effectLst/>
            </a:endParaRPr>
          </a:p>
          <a:p>
            <a:pPr marL="0" indent="0">
              <a:buNone/>
            </a:pPr>
            <a:r>
              <a:rPr lang="en-US" sz="2000" dirty="0" smtClean="0">
                <a:effectLst/>
              </a:rPr>
              <a:t>Floyd</a:t>
            </a:r>
            <a:r>
              <a:rPr lang="en-US" sz="2000" dirty="0">
                <a:effectLst/>
              </a:rPr>
              <a:t>, D. M., Colvin, G., &amp; </a:t>
            </a:r>
            <a:r>
              <a:rPr lang="en-US" sz="2000" dirty="0" err="1">
                <a:effectLst/>
              </a:rPr>
              <a:t>Dodur</a:t>
            </a:r>
            <a:r>
              <a:rPr lang="en-US" sz="2000" dirty="0">
                <a:effectLst/>
              </a:rPr>
              <a:t>, Y. (2008). A </a:t>
            </a:r>
            <a:r>
              <a:rPr lang="en-US" sz="2000" dirty="0" smtClean="0">
                <a:effectLst/>
              </a:rPr>
              <a:t>faculty-	librarian </a:t>
            </a:r>
            <a:r>
              <a:rPr lang="en-US" sz="2000" dirty="0">
                <a:effectLst/>
              </a:rPr>
              <a:t>collaboration for developing information </a:t>
            </a:r>
            <a:r>
              <a:rPr lang="en-US" sz="2000" dirty="0" smtClean="0">
                <a:effectLst/>
              </a:rPr>
              <a:t>	literacy </a:t>
            </a:r>
            <a:r>
              <a:rPr lang="en-US" sz="2000" dirty="0">
                <a:effectLst/>
              </a:rPr>
              <a:t>skills among </a:t>
            </a:r>
            <a:r>
              <a:rPr lang="en-US" sz="2000" dirty="0" err="1">
                <a:effectLst/>
              </a:rPr>
              <a:t>preservice</a:t>
            </a:r>
            <a:r>
              <a:rPr lang="en-US" sz="2000" dirty="0">
                <a:effectLst/>
              </a:rPr>
              <a:t> teachers. </a:t>
            </a:r>
            <a:r>
              <a:rPr lang="en-US" sz="2000" i="1" dirty="0">
                <a:effectLst/>
              </a:rPr>
              <a:t>Teaching </a:t>
            </a:r>
            <a:r>
              <a:rPr lang="en-US" sz="2000" i="1" dirty="0" smtClean="0">
                <a:effectLst/>
              </a:rPr>
              <a:t>	&amp; </a:t>
            </a:r>
            <a:r>
              <a:rPr lang="en-US" sz="2000" i="1" dirty="0">
                <a:effectLst/>
              </a:rPr>
              <a:t>Teacher Education</a:t>
            </a:r>
            <a:r>
              <a:rPr lang="en-US" sz="2000" dirty="0">
                <a:effectLst/>
              </a:rPr>
              <a:t>, </a:t>
            </a:r>
            <a:r>
              <a:rPr lang="en-US" sz="2000" i="1" dirty="0">
                <a:effectLst/>
              </a:rPr>
              <a:t>24</a:t>
            </a:r>
            <a:r>
              <a:rPr lang="en-US" sz="2000" dirty="0">
                <a:effectLst/>
              </a:rPr>
              <a:t>(2), 368-376</a:t>
            </a:r>
            <a:r>
              <a:rPr lang="en-US" sz="2000" dirty="0" smtClean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2000" dirty="0" err="1">
                <a:effectLst/>
              </a:rPr>
              <a:t>Hendley</a:t>
            </a:r>
            <a:r>
              <a:rPr lang="en-US" sz="2000" dirty="0">
                <a:effectLst/>
              </a:rPr>
              <a:t>, M. (2012). Citation behavior of undergraduate </a:t>
            </a:r>
            <a:r>
              <a:rPr lang="en-US" sz="2000" dirty="0" smtClean="0">
                <a:effectLst/>
              </a:rPr>
              <a:t>	students</a:t>
            </a:r>
            <a:r>
              <a:rPr lang="en-US" sz="2000" dirty="0">
                <a:effectLst/>
              </a:rPr>
              <a:t>: A study of history, political science, and </a:t>
            </a:r>
            <a:r>
              <a:rPr lang="en-US" sz="2000" dirty="0" smtClean="0">
                <a:effectLst/>
              </a:rPr>
              <a:t>	sociology </a:t>
            </a:r>
            <a:r>
              <a:rPr lang="en-US" sz="2000" dirty="0">
                <a:effectLst/>
              </a:rPr>
              <a:t>papers. </a:t>
            </a:r>
            <a:r>
              <a:rPr lang="en-US" sz="2000" i="1" dirty="0">
                <a:effectLst/>
              </a:rPr>
              <a:t>Behavioral &amp; Social Sciences </a:t>
            </a:r>
            <a:r>
              <a:rPr lang="en-US" sz="2000" i="1" dirty="0" smtClean="0">
                <a:effectLst/>
              </a:rPr>
              <a:t>	Librarian</a:t>
            </a:r>
            <a:r>
              <a:rPr lang="en-US" sz="2000" dirty="0">
                <a:effectLst/>
              </a:rPr>
              <a:t>, </a:t>
            </a:r>
            <a:r>
              <a:rPr lang="en-US" sz="2000" i="1" dirty="0">
                <a:effectLst/>
              </a:rPr>
              <a:t>31</a:t>
            </a:r>
            <a:r>
              <a:rPr lang="en-US" sz="2000" dirty="0">
                <a:effectLst/>
              </a:rPr>
              <a:t>(2), 96-111.</a:t>
            </a:r>
          </a:p>
          <a:p>
            <a:pPr marL="0" indent="0">
              <a:buNone/>
            </a:pPr>
            <a:endParaRPr lang="en-US" sz="20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872668" y="3105204"/>
            <a:ext cx="5444315" cy="1695631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Learning Outcomes:  </a:t>
            </a:r>
            <a:br>
              <a:rPr lang="en-US" sz="49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3600" dirty="0" smtClean="0"/>
              <a:t>Participants will be able to: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290618" y="1015761"/>
            <a:ext cx="5395481" cy="5521245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Analyze citations included in papers to determine students’ ability to find and evaluate information sources.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Evaluate the quality of discipline appropriate and relevant sources cited to support student research.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Synthesize information gathered from references to draw conclusions about instructional and program effectiveness.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Improve student learning.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3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5341492">
            <a:off x="1682114" y="-700677"/>
            <a:ext cx="4512720" cy="69781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>
                <a:effectLst/>
              </a:rPr>
              <a:t>Knight</a:t>
            </a:r>
            <a:r>
              <a:rPr lang="en-US" sz="2000" dirty="0">
                <a:effectLst/>
              </a:rPr>
              <a:t>, L. A. (2006). Using rubrics to assess information </a:t>
            </a:r>
            <a:r>
              <a:rPr lang="en-US" sz="2000" dirty="0" smtClean="0">
                <a:effectLst/>
              </a:rPr>
              <a:t>	literacy</a:t>
            </a:r>
            <a:r>
              <a:rPr lang="en-US" sz="2000" dirty="0">
                <a:effectLst/>
              </a:rPr>
              <a:t>. </a:t>
            </a:r>
            <a:r>
              <a:rPr lang="en-US" sz="2000" i="1" dirty="0">
                <a:effectLst/>
              </a:rPr>
              <a:t>Reference Services Review, 34</a:t>
            </a:r>
            <a:r>
              <a:rPr lang="en-US" sz="2000" dirty="0">
                <a:effectLst/>
              </a:rPr>
              <a:t>(1), 43-55. </a:t>
            </a:r>
            <a:r>
              <a:rPr lang="en-US" sz="2000" dirty="0" smtClean="0">
                <a:effectLst/>
              </a:rPr>
              <a:t>	doi:101108/00907320510631571</a:t>
            </a:r>
          </a:p>
          <a:p>
            <a:pPr marL="0" indent="0">
              <a:buNone/>
            </a:pPr>
            <a:r>
              <a:rPr lang="en-US" sz="2000" dirty="0" smtClean="0">
                <a:effectLst/>
              </a:rPr>
              <a:t>Maki</a:t>
            </a:r>
            <a:r>
              <a:rPr lang="en-US" sz="2000" dirty="0">
                <a:effectLst/>
              </a:rPr>
              <a:t>, Peggy L. (2010). </a:t>
            </a:r>
            <a:r>
              <a:rPr lang="en-US" sz="2000" i="1" dirty="0">
                <a:effectLst/>
              </a:rPr>
              <a:t>Assessing for learning: Building a </a:t>
            </a:r>
            <a:r>
              <a:rPr lang="en-US" sz="2000" i="1" dirty="0" smtClean="0">
                <a:effectLst/>
              </a:rPr>
              <a:t>	sustainable </a:t>
            </a:r>
            <a:r>
              <a:rPr lang="en-US" sz="2000" i="1" dirty="0">
                <a:effectLst/>
              </a:rPr>
              <a:t>commitment across the institution</a:t>
            </a:r>
            <a:r>
              <a:rPr lang="en-US" sz="2000" dirty="0">
                <a:effectLst/>
              </a:rPr>
              <a:t> (2nd </a:t>
            </a:r>
            <a:r>
              <a:rPr lang="en-US" sz="2000" dirty="0" smtClean="0">
                <a:effectLst/>
              </a:rPr>
              <a:t>	Edition</a:t>
            </a:r>
            <a:r>
              <a:rPr lang="en-US" sz="2000" dirty="0">
                <a:effectLst/>
              </a:rPr>
              <a:t>). Sterling, VA, USA: Stylus Publishing, 2010. </a:t>
            </a:r>
            <a:r>
              <a:rPr lang="en-US" sz="2000" dirty="0" smtClean="0">
                <a:effectLst/>
              </a:rPr>
              <a:t>	Retrieved </a:t>
            </a:r>
            <a:r>
              <a:rPr lang="en-US" sz="2000" dirty="0">
                <a:effectLst/>
              </a:rPr>
              <a:t>from </a:t>
            </a:r>
            <a:r>
              <a:rPr lang="en-US" sz="2000" dirty="0">
                <a:effectLst/>
                <a:hlinkClick r:id="rId2"/>
              </a:rPr>
              <a:t>http://</a:t>
            </a:r>
            <a:r>
              <a:rPr lang="en-US" sz="2000" dirty="0" smtClean="0">
                <a:effectLst/>
                <a:hlinkClick r:id="rId2"/>
              </a:rPr>
              <a:t>www.ebrary.com</a:t>
            </a:r>
            <a:endParaRPr lang="en-US" sz="2000" dirty="0" smtClean="0">
              <a:effectLst/>
            </a:endParaRPr>
          </a:p>
          <a:p>
            <a:pPr marL="0" indent="0">
              <a:buNone/>
            </a:pPr>
            <a:r>
              <a:rPr lang="en-US" sz="2000" dirty="0" err="1">
                <a:effectLst/>
              </a:rPr>
              <a:t>Moed</a:t>
            </a:r>
            <a:r>
              <a:rPr lang="en-US" sz="2000" dirty="0">
                <a:effectLst/>
              </a:rPr>
              <a:t>, H. F. (2010). </a:t>
            </a:r>
            <a:r>
              <a:rPr lang="en-US" sz="2000" i="1" dirty="0">
                <a:effectLst/>
              </a:rPr>
              <a:t>Citation analysis in research evaluation</a:t>
            </a:r>
            <a:r>
              <a:rPr lang="en-US" sz="2000" dirty="0">
                <a:effectLst/>
              </a:rPr>
              <a:t>. </a:t>
            </a:r>
            <a:r>
              <a:rPr lang="en-US" sz="2000" dirty="0" smtClean="0">
                <a:effectLst/>
              </a:rPr>
              <a:t>	Dordrecht</a:t>
            </a:r>
            <a:r>
              <a:rPr lang="en-US" sz="2000" dirty="0">
                <a:effectLst/>
              </a:rPr>
              <a:t>, The Netherlands: Springer.</a:t>
            </a:r>
          </a:p>
          <a:p>
            <a:pPr marL="0" indent="0">
              <a:buNone/>
            </a:pPr>
            <a:r>
              <a:rPr lang="en-US" sz="2000" dirty="0">
                <a:effectLst/>
              </a:rPr>
              <a:t>Thompson, C., Morton, J., &amp; </a:t>
            </a:r>
            <a:r>
              <a:rPr lang="en-US" sz="2000" dirty="0" err="1">
                <a:effectLst/>
              </a:rPr>
              <a:t>Storch</a:t>
            </a:r>
            <a:r>
              <a:rPr lang="en-US" sz="2000" dirty="0">
                <a:effectLst/>
              </a:rPr>
              <a:t>, N. (2013). Where from, </a:t>
            </a:r>
            <a:r>
              <a:rPr lang="en-US" sz="2000" dirty="0" smtClean="0">
                <a:effectLst/>
              </a:rPr>
              <a:t>	who</a:t>
            </a:r>
            <a:r>
              <a:rPr lang="en-US" sz="2000" dirty="0">
                <a:effectLst/>
              </a:rPr>
              <a:t>, why and how? A study of the use of sources by </a:t>
            </a:r>
            <a:r>
              <a:rPr lang="en-US" sz="2000" dirty="0" smtClean="0">
                <a:effectLst/>
              </a:rPr>
              <a:t>	first </a:t>
            </a:r>
            <a:r>
              <a:rPr lang="en-US" sz="2000" dirty="0">
                <a:effectLst/>
              </a:rPr>
              <a:t>year L2 university students. </a:t>
            </a:r>
            <a:r>
              <a:rPr lang="en-US" sz="2000" i="1" dirty="0">
                <a:effectLst/>
              </a:rPr>
              <a:t>Journal of English </a:t>
            </a:r>
            <a:r>
              <a:rPr lang="en-US" sz="2000" i="1" dirty="0" smtClean="0">
                <a:effectLst/>
              </a:rPr>
              <a:t>	for </a:t>
            </a:r>
            <a:r>
              <a:rPr lang="en-US" sz="2000" i="1" dirty="0">
                <a:effectLst/>
              </a:rPr>
              <a:t>Academic Purposes, 12</a:t>
            </a:r>
            <a:r>
              <a:rPr lang="en-US" sz="2000" dirty="0">
                <a:effectLst/>
              </a:rPr>
              <a:t>(2), 99-109.</a:t>
            </a:r>
          </a:p>
          <a:p>
            <a:pPr marL="0" indent="0">
              <a:buNone/>
            </a:pPr>
            <a:endParaRPr lang="en-US" sz="20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-509291" y="1742363"/>
            <a:ext cx="6202191" cy="16061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</a:rPr>
              <a:t>Source Code:</a:t>
            </a:r>
            <a:br>
              <a:rPr lang="en-US" sz="4800" dirty="0" smtClean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 smtClean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</a:rPr>
              <a:t>Assessing </a:t>
            </a:r>
            <a:r>
              <a:rPr lang="en-US" sz="2800" dirty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</a:rPr>
              <a:t>Cited References to Measure Student Information Literacy Skills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-274557" y="3565609"/>
            <a:ext cx="6662339" cy="3480558"/>
          </a:xfrm>
        </p:spPr>
        <p:txBody>
          <a:bodyPr>
            <a:normAutofit fontScale="55000" lnSpcReduction="20000"/>
          </a:bodyPr>
          <a:lstStyle/>
          <a:p>
            <a:endParaRPr lang="en-US" sz="2900" dirty="0" smtClean="0"/>
          </a:p>
          <a:p>
            <a:r>
              <a:rPr lang="en-US" sz="2900" dirty="0" smtClean="0"/>
              <a:t>Dale </a:t>
            </a:r>
            <a:r>
              <a:rPr lang="en-US" sz="2900" dirty="0" err="1" smtClean="0"/>
              <a:t>Vidmar</a:t>
            </a:r>
            <a:endParaRPr lang="en-US" sz="2900" dirty="0" smtClean="0"/>
          </a:p>
          <a:p>
            <a:r>
              <a:rPr lang="en-US" sz="2900" dirty="0" smtClean="0"/>
              <a:t>Professor/Information Literacy and Instruction Librarian</a:t>
            </a:r>
          </a:p>
          <a:p>
            <a:r>
              <a:rPr lang="en-US" sz="2900" dirty="0" smtClean="0"/>
              <a:t>Southern Oregon University</a:t>
            </a:r>
          </a:p>
          <a:p>
            <a:r>
              <a:rPr lang="en-US" sz="2900" dirty="0" smtClean="0">
                <a:hlinkClick r:id="rId2"/>
              </a:rPr>
              <a:t>vidmar@sou.edu</a:t>
            </a:r>
            <a:endParaRPr lang="en-US" sz="2900" dirty="0" smtClean="0"/>
          </a:p>
          <a:p>
            <a:r>
              <a:rPr lang="en-US" sz="2900" b="1" dirty="0">
                <a:solidFill>
                  <a:schemeClr val="tx2"/>
                </a:solidFill>
                <a:hlinkClick r:id="rId3"/>
              </a:rPr>
              <a:t>http://webpages.sou.edu/~</a:t>
            </a:r>
            <a:r>
              <a:rPr lang="en-US" sz="2900" b="1" dirty="0" smtClean="0">
                <a:solidFill>
                  <a:schemeClr val="tx2"/>
                </a:solidFill>
                <a:hlinkClick r:id="rId3"/>
              </a:rPr>
              <a:t>vidmar/Lilly2015/vidmar.pptx</a:t>
            </a:r>
            <a:endParaRPr lang="en-US" sz="2900" dirty="0" smtClean="0"/>
          </a:p>
          <a:p>
            <a:endParaRPr lang="en-US" dirty="0" smtClean="0"/>
          </a:p>
          <a:p>
            <a:r>
              <a:rPr lang="en-US" dirty="0" smtClean="0"/>
              <a:t>Lilly Conference on College and University Teaching and Learning 2015</a:t>
            </a:r>
          </a:p>
          <a:p>
            <a:r>
              <a:rPr lang="en-US" dirty="0" smtClean="0"/>
              <a:t>Hyatt Regency Newport Beach</a:t>
            </a:r>
          </a:p>
          <a:p>
            <a:r>
              <a:rPr lang="en-US" dirty="0" smtClean="0"/>
              <a:t>Newport Beach, California</a:t>
            </a:r>
          </a:p>
          <a:p>
            <a:r>
              <a:rPr lang="en-US" dirty="0" smtClean="0"/>
              <a:t>February 20,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5310132">
            <a:off x="615222" y="716634"/>
            <a:ext cx="5398955" cy="5088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 smtClean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marL="0" indent="0" algn="ctr">
              <a:buNone/>
            </a:pPr>
            <a:r>
              <a:rPr lang="en-US" sz="4000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Setting the Table</a:t>
            </a:r>
          </a:p>
          <a:p>
            <a:pPr marL="0" indent="0" algn="ctr">
              <a:buNone/>
            </a:pPr>
            <a:endParaRPr lang="en-US" sz="20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marL="0" indent="0" algn="ctr">
              <a:buNone/>
            </a:pPr>
            <a:r>
              <a:rPr lang="en-US" sz="4000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What do we want our students to know across the curriculum?</a:t>
            </a:r>
            <a:endParaRPr lang="en-US" sz="40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399142" y="1883883"/>
            <a:ext cx="3360145" cy="8923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01" y="1740665"/>
            <a:ext cx="1274338" cy="18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2068208" y="4907310"/>
            <a:ext cx="6139764" cy="12995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1) Align Learning Outcomes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5337027">
            <a:off x="2133729" y="-648344"/>
            <a:ext cx="3735260" cy="6922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Foundational Goals – integrated throughout the curriculum from first-year to graduation and beyond.</a:t>
            </a:r>
          </a:p>
          <a:p>
            <a:pPr>
              <a:buFont typeface="Arial"/>
              <a:buChar char="•"/>
            </a:pPr>
            <a:r>
              <a:rPr lang="en-US" dirty="0" smtClean="0"/>
              <a:t>Communication – written and oral</a:t>
            </a:r>
          </a:p>
          <a:p>
            <a:pPr>
              <a:buFont typeface="Arial"/>
              <a:buChar char="•"/>
            </a:pPr>
            <a:r>
              <a:rPr lang="en-US" dirty="0" smtClean="0"/>
              <a:t>Critical thinking</a:t>
            </a:r>
          </a:p>
          <a:p>
            <a:pPr>
              <a:buFont typeface="Arial"/>
              <a:buChar char="•"/>
            </a:pPr>
            <a:r>
              <a:rPr lang="en-US" dirty="0" smtClean="0"/>
              <a:t>Information literacy</a:t>
            </a:r>
          </a:p>
        </p:txBody>
      </p:sp>
    </p:spTree>
    <p:extLst>
      <p:ext uri="{BB962C8B-B14F-4D97-AF65-F5344CB8AC3E}">
        <p14:creationId xmlns:p14="http://schemas.microsoft.com/office/powerpoint/2010/main" val="12663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2068208" y="4907310"/>
            <a:ext cx="6139764" cy="12995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1) Align Learning Outcomes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5337027">
            <a:off x="2133729" y="-648344"/>
            <a:ext cx="3735260" cy="6922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Foundational Goals – integrated throughout the curriculum from first-year to graduation.</a:t>
            </a:r>
          </a:p>
          <a:p>
            <a:pPr>
              <a:buFont typeface="Arial"/>
              <a:buChar char="•"/>
            </a:pPr>
            <a:r>
              <a:rPr lang="en-US" dirty="0" smtClean="0"/>
              <a:t>Communication – written and oral</a:t>
            </a:r>
          </a:p>
          <a:p>
            <a:pPr>
              <a:buFont typeface="Arial"/>
              <a:buChar char="•"/>
            </a:pPr>
            <a:r>
              <a:rPr lang="en-US" dirty="0" smtClean="0"/>
              <a:t>Critical thinking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Information literacy</a:t>
            </a:r>
          </a:p>
        </p:txBody>
      </p:sp>
    </p:spTree>
    <p:extLst>
      <p:ext uri="{BB962C8B-B14F-4D97-AF65-F5344CB8AC3E}">
        <p14:creationId xmlns:p14="http://schemas.microsoft.com/office/powerpoint/2010/main" val="298134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2) Assess What is Valued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5247684">
            <a:off x="1947113" y="-665344"/>
            <a:ext cx="3612050" cy="66018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Choose to assess the learning you value because it is important not just easy to assess.</a:t>
            </a:r>
          </a:p>
          <a:p>
            <a:pPr marL="0" indent="0">
              <a:buNone/>
            </a:pPr>
            <a:r>
              <a:rPr lang="en-US" dirty="0" smtClean="0"/>
              <a:t>For example: </a:t>
            </a:r>
          </a:p>
          <a:p>
            <a:pPr>
              <a:buFont typeface="Arial"/>
              <a:buChar char="•"/>
            </a:pPr>
            <a:r>
              <a:rPr lang="en-US" dirty="0" smtClean="0"/>
              <a:t>Multiple choice tests are a better measurement of factual knowledge.</a:t>
            </a:r>
          </a:p>
          <a:p>
            <a:pPr>
              <a:buFont typeface="Arial"/>
              <a:buChar char="•"/>
            </a:pPr>
            <a:r>
              <a:rPr lang="en-US" dirty="0" smtClean="0"/>
              <a:t>Performance tasks are a more effective measurement of procedural skills and higher order thinking.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25663" y="4768095"/>
            <a:ext cx="5004753" cy="849658"/>
          </a:xfrm>
        </p:spPr>
        <p:txBody>
          <a:bodyPr>
            <a:normAutofit/>
          </a:bodyPr>
          <a:lstStyle/>
          <a:p>
            <a:r>
              <a:rPr lang="en-US" dirty="0" smtClean="0"/>
              <a:t>3) Keep it Simple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5247684">
            <a:off x="1900807" y="-604037"/>
            <a:ext cx="3739524" cy="6601882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/>
              <a:t>Do not try to assess everything all the time.</a:t>
            </a:r>
          </a:p>
          <a:p>
            <a:pPr>
              <a:buFont typeface="Arial"/>
              <a:buChar char="•"/>
            </a:pPr>
            <a:r>
              <a:rPr lang="en-US" dirty="0" smtClean="0"/>
              <a:t>Assessment done well can become an all-encompassing job for people with a full-time job already.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Be flexible and listen to others.</a:t>
            </a:r>
          </a:p>
          <a:p>
            <a:pPr>
              <a:buFont typeface="Arial"/>
              <a:buChar char="•"/>
            </a:pPr>
            <a:r>
              <a:rPr lang="en-US" dirty="0" smtClean="0"/>
              <a:t>Synchronize assessments to function at more than one level.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0719240">
            <a:off x="4699870" y="5332417"/>
            <a:ext cx="3582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(Sustainable)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378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4) Make It Relevant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5247684">
            <a:off x="1900807" y="-604037"/>
            <a:ext cx="3739524" cy="660188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Assess actual student work—embedded assessments.</a:t>
            </a:r>
          </a:p>
          <a:p>
            <a:pPr>
              <a:buFont typeface="Arial"/>
              <a:buChar char="•"/>
            </a:pPr>
            <a:r>
              <a:rPr lang="en-US" dirty="0" smtClean="0"/>
              <a:t>Assess work samples in which students have a vested interest in completing to the best of their ability.</a:t>
            </a:r>
          </a:p>
          <a:p>
            <a:pPr>
              <a:buFont typeface="Arial"/>
              <a:buChar char="•"/>
            </a:pPr>
            <a:r>
              <a:rPr lang="en-US" dirty="0" smtClean="0"/>
              <a:t>Assess what individual faculty assess in courses at an institutional level.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821282">
            <a:off x="571944" y="1084950"/>
            <a:ext cx="63918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Improve student learning rather than accountability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Center professional development around improving teaching and learning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 rot="863314">
            <a:off x="174110" y="5461687"/>
            <a:ext cx="6333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Intention or Outcome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548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Kilter.thmx</Template>
  <TotalTime>2348</TotalTime>
  <Words>718</Words>
  <Application>Microsoft Office PowerPoint</Application>
  <PresentationFormat>On-screen Show (4:3)</PresentationFormat>
  <Paragraphs>107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Kilter</vt:lpstr>
      <vt:lpstr>Source Code: Assessing Cited References to Measure Student Information Literacy Skills</vt:lpstr>
      <vt:lpstr>Learning Outcomes:    Participants will be able to: </vt:lpstr>
      <vt:lpstr>PowerPoint Presentation</vt:lpstr>
      <vt:lpstr>1) Align Learning Outcomes</vt:lpstr>
      <vt:lpstr>1) Align Learning Outcomes</vt:lpstr>
      <vt:lpstr>2) Assess What is Valued</vt:lpstr>
      <vt:lpstr>3) Keep it Simple</vt:lpstr>
      <vt:lpstr>4) Make It Relevant</vt:lpstr>
      <vt:lpstr>PowerPoint Presentation</vt:lpstr>
      <vt:lpstr>Source Code:</vt:lpstr>
      <vt:lpstr>Source Code:</vt:lpstr>
      <vt:lpstr>Interrater Reliability</vt:lpstr>
      <vt:lpstr>Let’s Give it a Try</vt:lpstr>
      <vt:lpstr>Interrater Reliability</vt:lpstr>
      <vt:lpstr>Source Code: The “So What?”</vt:lpstr>
      <vt:lpstr>Source Code:</vt:lpstr>
      <vt:lpstr>Source Code: The “So What?”</vt:lpstr>
      <vt:lpstr>Questions/Comments?</vt:lpstr>
      <vt:lpstr>References</vt:lpstr>
      <vt:lpstr>References</vt:lpstr>
      <vt:lpstr>Source Code: Assessing Cited References to Measure Student Information Literacy Skills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Source Code: Assessing Cited References to Measure Student Information Literacy Skills</dc:title>
  <dc:creator>Southern Oregon University</dc:creator>
  <cp:lastModifiedBy>Southern Oregon University</cp:lastModifiedBy>
  <cp:revision>98</cp:revision>
  <dcterms:created xsi:type="dcterms:W3CDTF">2014-05-06T23:21:35Z</dcterms:created>
  <dcterms:modified xsi:type="dcterms:W3CDTF">2015-04-22T01:19:33Z</dcterms:modified>
</cp:coreProperties>
</file>