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73" r:id="rId2"/>
    <p:sldId id="314" r:id="rId3"/>
    <p:sldId id="319" r:id="rId4"/>
    <p:sldId id="320" r:id="rId5"/>
    <p:sldId id="321" r:id="rId6"/>
    <p:sldId id="322" r:id="rId7"/>
    <p:sldId id="300" r:id="rId8"/>
    <p:sldId id="305" r:id="rId9"/>
    <p:sldId id="348" r:id="rId10"/>
    <p:sldId id="306" r:id="rId11"/>
    <p:sldId id="307" r:id="rId12"/>
    <p:sldId id="269" r:id="rId13"/>
    <p:sldId id="280" r:id="rId14"/>
    <p:sldId id="277" r:id="rId15"/>
    <p:sldId id="278" r:id="rId16"/>
    <p:sldId id="279" r:id="rId17"/>
    <p:sldId id="336" r:id="rId18"/>
    <p:sldId id="337" r:id="rId19"/>
    <p:sldId id="308" r:id="rId20"/>
    <p:sldId id="323" r:id="rId21"/>
    <p:sldId id="338" r:id="rId22"/>
    <p:sldId id="339" r:id="rId23"/>
    <p:sldId id="344" r:id="rId24"/>
    <p:sldId id="341" r:id="rId25"/>
    <p:sldId id="345" r:id="rId26"/>
    <p:sldId id="304" r:id="rId27"/>
    <p:sldId id="330" r:id="rId28"/>
    <p:sldId id="331" r:id="rId29"/>
    <p:sldId id="332" r:id="rId30"/>
    <p:sldId id="346" r:id="rId31"/>
    <p:sldId id="329" r:id="rId32"/>
    <p:sldId id="335" r:id="rId33"/>
    <p:sldId id="343" r:id="rId34"/>
    <p:sldId id="347" r:id="rId35"/>
    <p:sldId id="309" r:id="rId36"/>
    <p:sldId id="316" r:id="rId37"/>
    <p:sldId id="318" r:id="rId38"/>
    <p:sldId id="275" r:id="rId39"/>
    <p:sldId id="326" r:id="rId40"/>
    <p:sldId id="325" r:id="rId41"/>
    <p:sldId id="266" r:id="rId42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6" autoAdjust="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696D1281-E4EA-4503-94E8-51FFFA28EFA2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E3EDBB19-CE2D-47AB-8A33-EF992EAC8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35DCEB-553A-4741-A899-ADF5CFC7914D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79131"/>
            <a:ext cx="5669280" cy="4243388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9C531-3DCB-480A-B0BE-9A3A594B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ED72C-46C0-4676-86AF-6AEB22653E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DA062-33B1-43AD-9E40-0168BB9E80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F554F-7F39-4C71-8321-C38B6CB04C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33073-1763-4900-9558-81681F7C25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778FC-7A09-4047-8D01-D8EF6D5CA2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3C5BE-8528-4961-A060-7757E77390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E36F0-A498-47E7-A30D-DC100646BB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A02CA-97DF-41CE-9351-15C635AFEB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4D2595-0206-4BC7-87A0-BC976C7A7A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4D2595-0206-4BC7-87A0-BC976C7A7A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6322B-AE2C-4BCE-99BC-A0FF91ABA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2F4BA-2943-43F0-88D7-86472FC66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1D00B-77A3-41D1-B03F-D2564D9712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1D00B-77A3-41D1-B03F-D2564D9712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1D00B-77A3-41D1-B03F-D2564D9712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E4497-F6E8-4349-90E5-10CD827B47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8A598-B1D6-4906-8C84-780CF843D1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81C69-3345-436E-B117-AE7727DA3B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DA062-33B1-43AD-9E40-0168BB9E80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251B3-B8BC-42A7-9BC3-153CD917C398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9F6CAA-1DA6-4ABF-9BB5-14017C7AA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E863-7857-40C2-BF93-6ABEA9CC9162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A24D-F0D2-4171-9237-4EB6A00E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07-AB08-4313-8A2D-3F31E82D677A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B10-A81E-4F1E-9B01-6477878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B59E-725A-4A57-9D70-9AFAB69452A3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9F3C-B2BF-4DC1-8725-4AD335B5E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EC2128-CB2A-4BD5-8C95-61D216F9C8BF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D1426B-AC9D-4F8F-B9EE-A8F6E524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ABB8-BA74-456F-9A76-5286EC400FEC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5979-469C-488D-A314-8E3DB7384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8E89-EFF5-495E-84D8-D1C9A06B1CC9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97D6-9FAC-4846-ACEE-90AA622F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60E2-BC6A-4B48-A688-6F877B565D6E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5C64-180A-43EB-9362-DF85CBDF6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EBA34-EDA1-4685-A9AF-705F5665B40B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A1F3D5-076A-4DE3-8DC5-AE2E0D793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EBB2-6944-48B9-AF3E-FF169EE7FD32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D3C8-8183-4A42-8263-75DD2599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3A549F-C451-41E5-96AA-B615D4B3A522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B0D91-2DB2-4EAF-8696-B2A21B825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066083-D265-4492-8695-1BDF61945D53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3E7C13F-5370-4569-B84B-2C1E3ABA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9" r:id="rId2"/>
    <p:sldLayoutId id="2147483937" r:id="rId3"/>
    <p:sldLayoutId id="2147483930" r:id="rId4"/>
    <p:sldLayoutId id="2147483931" r:id="rId5"/>
    <p:sldLayoutId id="2147483932" r:id="rId6"/>
    <p:sldLayoutId id="2147483938" r:id="rId7"/>
    <p:sldLayoutId id="2147483933" r:id="rId8"/>
    <p:sldLayoutId id="2147483939" r:id="rId9"/>
    <p:sldLayoutId id="2147483934" r:id="rId10"/>
    <p:sldLayoutId id="214748393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75A8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ertrabbin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today.com/mls/mar08/Boekesteijn.s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3cdiv%20xmlns:cc=%22http:/creativecommons.org/ns#&quot; about=&quot;http://www.flickr.com/photos/shifted/2341586263/in/set-72157604142377648/&quot;&gt;&lt;a rel=&quot;cc:attributionURL&quot; href=&quot;http://www.flickr.com/photos/shifted/&quot;&gt;http://www.flickr.com/photos/shifted/&lt;/a&gt;&lt;/div&gt;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today.com/mls/mar08/Boekesteijn.shtml" TargetMode="Externa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crdl.usg.edu/?Welcome" TargetMode="External"/><Relationship Id="rId7" Type="http://schemas.openxmlformats.org/officeDocument/2006/relationships/hyperlink" Target="http://oregonnews.uoregon.ed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legacy.library.ucsf.edu/" TargetMode="External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bpages.sou.edu/~vidmar/libraries/lions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inneapolic Public Libraries reflection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492875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Libraries</a:t>
            </a:r>
            <a:b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in the 21</a:t>
            </a:r>
            <a:r>
              <a:rPr lang="en-US" sz="5400" b="1" baseline="30000" dirty="0" smtClean="0">
                <a:solidFill>
                  <a:schemeClr val="tx2">
                    <a:satMod val="130000"/>
                  </a:schemeClr>
                </a:solidFill>
              </a:rPr>
              <a:t>st</a:t>
            </a: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 Century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407275" cy="27432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Dale Vidmar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Professor/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Information Literacy and Instruction Librarian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Education, Communication, and Health, Physical Education, &amp; Leadership Librarian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Southern Oregon University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Ashland, Oregon, Lions Club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October 28, 2014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2743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7239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Libraries in America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106045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1371600"/>
            <a:ext cx="5562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Carnegie Libraries</a:t>
            </a:r>
          </a:p>
          <a:p>
            <a:pPr>
              <a:defRPr/>
            </a:pPr>
            <a:endParaRPr lang="en-US" sz="1400" b="1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Spent over $56 million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Created 2,509 libraries 	between 1883 and 1929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1,689 new libraries built in 	the United States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Libraries gave people the 	opportunity to improve 	themselves </a:t>
            </a:r>
            <a:endParaRPr lang="en-US" sz="32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74051" cy="419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9949" y="6183800"/>
            <a:ext cx="1285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Andrew Carnegie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7239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Libraries in America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106045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18-Dale Library of Cong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733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1371600"/>
            <a:ext cx="5105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Libraries are “essential to the functioning of a democratic society . . . and libraries are the great “tools of scholarship,  great repositories of culture, and great symbols of the freedom of the world.”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6172200"/>
            <a:ext cx="4914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Franklin D. Roosevelt (June 1941)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7315200" cy="3733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really need costly library buildings located in the heart of the cities, schools, and universities? 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6" descr="modern libr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00" y="3810000"/>
            <a:ext cx="3556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Minneapolic Public Librari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8211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590800" y="3328988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600200" y="381000"/>
            <a:ext cx="7010400" cy="1524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so, what purpose do libraries serve?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030413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chnocraz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514600"/>
            <a:ext cx="5086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2590800"/>
            <a:ext cx="27432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Can’t we just get everything we need online?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276600"/>
            <a:ext cx="58674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Munitz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California State University Chancellor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why the new Cal State University Monterey Bay would have a “virtual” not a physical library. 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“Wiring the Ivory Tower”</a:t>
            </a:r>
          </a:p>
          <a:p>
            <a:pPr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Newsweek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January 30, 1995</a:t>
            </a:r>
          </a:p>
          <a:p>
            <a:pPr>
              <a:defRPr/>
            </a:pP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762000"/>
            <a:ext cx="67818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“You simply don’t have to build a traditional library these days. . . .”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munit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1633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762000"/>
            <a:ext cx="7239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Today,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136,000 sq. ft. CSU Monterey Bay Library houses more than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163,000 print and 17,000 electronic books. 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05" name="Picture 9" descr="library-csumb 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531" y="4019550"/>
            <a:ext cx="7086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685800"/>
            <a:ext cx="7467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CSUMB Library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also accesses more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 50,000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electronic journals, magazines, and newspapers . . 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2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features an atrium, information literacy center,  writing center, study rooms, café, and auditoriums.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library-cs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399"/>
            <a:ext cx="1524000" cy="278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ogle 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819400"/>
            <a:ext cx="2514600" cy="1117211"/>
          </a:xfrm>
          <a:prstGeom prst="rect">
            <a:avLst/>
          </a:prstGeo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Googleopolis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1447800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Everything is Coming Up Google!</a:t>
            </a:r>
            <a:endParaRPr lang="en-US" sz="3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4196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“Why is Google so easy and the library so hard?”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Carol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Tenopir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“Visualize the Perfect Search?</a:t>
            </a:r>
          </a:p>
          <a:p>
            <a:pPr algn="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Library Journal</a:t>
            </a:r>
          </a:p>
          <a:p>
            <a:pPr algn="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3/1/2009</a:t>
            </a:r>
            <a:endParaRPr lang="en-US" sz="2000" i="1" dirty="0">
              <a:latin typeface="+mn-lt"/>
            </a:endParaRPr>
          </a:p>
        </p:txBody>
      </p:sp>
      <p:pic>
        <p:nvPicPr>
          <p:cNvPr id="11" name="Picture 10" descr="goo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81400"/>
            <a:ext cx="256703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0200"/>
            <a:ext cx="2667000" cy="1188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94" y="2286000"/>
            <a:ext cx="3367406" cy="20168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Googleopolis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14478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Unfortunately, not everything is on Google! </a:t>
            </a:r>
            <a:endParaRPr lang="en-US" sz="3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743200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Google began as a search tool to locate information in its database. Simplicity and ease were the keys to success.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60616"/>
            <a:ext cx="2438400" cy="34477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3" y="5181602"/>
            <a:ext cx="1784497" cy="1552513"/>
          </a:xfrm>
          <a:prstGeom prst="rect">
            <a:avLst/>
          </a:prstGeo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676400" y="304800"/>
            <a:ext cx="6553200" cy="1371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Generation of Library Users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8288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43000" y="2209800"/>
            <a:ext cx="5410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Changing expectations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Grew up with technology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24/7 </a:t>
            </a:r>
            <a:r>
              <a:rPr lang="en-US" sz="3200" b="1" dirty="0">
                <a:latin typeface="+mn-lt"/>
              </a:rPr>
              <a:t>access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Multi-formats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Interactive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Interdependent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Instant gratification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Personalized service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n-lt"/>
              </a:rPr>
              <a:t> Digital natives</a:t>
            </a:r>
          </a:p>
        </p:txBody>
      </p:sp>
      <p:pic>
        <p:nvPicPr>
          <p:cNvPr id="30725" name="Picture 6" descr="iPho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362200"/>
            <a:ext cx="1216025" cy="22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umbdr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143000"/>
            <a:ext cx="1143000" cy="857250"/>
          </a:xfrm>
          <a:prstGeom prst="rect">
            <a:avLst/>
          </a:prstGeom>
        </p:spPr>
      </p:pic>
      <p:pic>
        <p:nvPicPr>
          <p:cNvPr id="8" name="Picture 7" descr="in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505200"/>
            <a:ext cx="1121664" cy="816864"/>
          </a:xfrm>
          <a:prstGeom prst="rect">
            <a:avLst/>
          </a:prstGeom>
        </p:spPr>
      </p:pic>
      <p:pic>
        <p:nvPicPr>
          <p:cNvPr id="9" name="Picture 8" descr="mode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5029200"/>
            <a:ext cx="1371600" cy="1028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Library?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371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23622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Microfilm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 descr="book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38400"/>
            <a:ext cx="2540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7526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Books</a:t>
            </a:r>
            <a:endParaRPr lang="en-US" sz="32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54102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Help!</a:t>
            </a:r>
            <a:endParaRPr lang="en-US" sz="3200" b="1" dirty="0">
              <a:latin typeface="+mn-lt"/>
            </a:endParaRPr>
          </a:p>
        </p:txBody>
      </p:sp>
      <p:pic>
        <p:nvPicPr>
          <p:cNvPr id="9" name="Picture 8" descr="microfi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971800"/>
            <a:ext cx="2517648" cy="1456944"/>
          </a:xfrm>
          <a:prstGeom prst="rect">
            <a:avLst/>
          </a:prstGeom>
        </p:spPr>
      </p:pic>
      <p:pic>
        <p:nvPicPr>
          <p:cNvPr id="10" name="Picture 9" descr="confus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5720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381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new generation will determine the future of libraries!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 descr="new gene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179" y="2133600"/>
            <a:ext cx="6277677" cy="41163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48768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1447800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Varied Constituencies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Different individuals 	want different 	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3733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Everyone wants everything!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Everyone wants everything “Now!”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From anywhere!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any time!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no expense!</a:t>
            </a:r>
          </a:p>
        </p:txBody>
      </p:sp>
      <p:pic>
        <p:nvPicPr>
          <p:cNvPr id="11" name="Picture 10" descr="variet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349230" cy="3200400"/>
          </a:xfrm>
          <a:prstGeom prst="rect">
            <a:avLst/>
          </a:prstGeom>
        </p:spPr>
      </p:pic>
      <p:pic>
        <p:nvPicPr>
          <p:cNvPr id="12" name="Picture 11" descr="wai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246" y="4876800"/>
            <a:ext cx="4002098" cy="17404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1600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Tradition</a:t>
            </a:r>
            <a:endParaRPr lang="en-US" sz="3200" dirty="0">
              <a:latin typeface="+mn-lt"/>
            </a:endParaRPr>
          </a:p>
        </p:txBody>
      </p:sp>
      <p:pic>
        <p:nvPicPr>
          <p:cNvPr id="6" name="Picture 5" descr="sacrosan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406" y="3429000"/>
            <a:ext cx="4232513" cy="2819400"/>
          </a:xfrm>
          <a:prstGeom prst="rect">
            <a:avLst/>
          </a:prstGeom>
        </p:spPr>
      </p:pic>
      <p:pic>
        <p:nvPicPr>
          <p:cNvPr id="7" name="Picture 6" descr="trad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453640"/>
            <a:ext cx="2590800" cy="345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2184975"/>
            <a:ext cx="3733800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longer about hallowed halls!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52800" y="297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Changing Technologies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76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Blogs</a:t>
            </a:r>
            <a:endParaRPr lang="en-US" sz="3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524000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Wireless and Beyond</a:t>
            </a:r>
            <a:endParaRPr lang="en-US" sz="3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32766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Mashups</a:t>
            </a:r>
            <a:endParaRPr lang="en-US" sz="3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44958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Wikis</a:t>
            </a:r>
            <a:endParaRPr lang="en-US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5105400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Web 2.0 to Who Knows</a:t>
            </a:r>
            <a:endParaRPr lang="en-US" sz="3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029200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Virtual Realities</a:t>
            </a:r>
            <a:endParaRPr lang="en-US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3622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Computers</a:t>
            </a:r>
            <a:endParaRPr lang="en-US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3200400"/>
            <a:ext cx="25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Ipads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Iphones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Yi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Librarians of Tomorrow 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14478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Go beyond love for books and people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Create and connect content – in 	particular digital content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Create relationships – patrons and 	users will be individuals and clients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Virtual and face-to-face presence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Information literacy will lead to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transliteracy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Flexibility is a virtue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Tomorrow began yesterday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15" y="2699657"/>
            <a:ext cx="3517191" cy="3200400"/>
          </a:xfrm>
          <a:prstGeom prst="rect">
            <a:avLst/>
          </a:prstGeo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Librarians Interfacing with the Future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8288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47800" y="2209800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Principles &gt; 10 Words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 Present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 Attention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Listen Deeply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Speak Truthfully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 Creatively</a:t>
            </a:r>
          </a:p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Robert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Rabbin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5 Principles of Authentic Living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9588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133600"/>
            <a:ext cx="335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We will live in a hyper society that is will demand more, better, faster, whenever, wherever, with no strings attached!</a:t>
            </a:r>
            <a:endParaRPr lang="en-US" sz="3200" b="1" dirty="0">
              <a:latin typeface="+mn-lt"/>
            </a:endParaRPr>
          </a:p>
        </p:txBody>
      </p:sp>
      <p:pic>
        <p:nvPicPr>
          <p:cNvPr id="16" name="Picture 15" descr="wirel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3901809" cy="4038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118241"/>
            <a:ext cx="3276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Libraries will provide instruction, service, guidance, and more sophisticated access to information.</a:t>
            </a:r>
          </a:p>
          <a:p>
            <a:pPr algn="ctr">
              <a:defRPr/>
            </a:pPr>
            <a:endParaRPr lang="en-US" sz="1400" b="1" dirty="0" smtClean="0">
              <a:latin typeface="+mn-lt"/>
            </a:endParaRPr>
          </a:p>
        </p:txBody>
      </p:sp>
      <p:pic>
        <p:nvPicPr>
          <p:cNvPr id="6" name="Picture 5" descr="dir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3124200" cy="47014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1981200"/>
            <a:ext cx="327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Technology, like books, is only technology. </a:t>
            </a:r>
          </a:p>
          <a:p>
            <a:pPr algn="ctr">
              <a:defRPr/>
            </a:pPr>
            <a:endParaRPr lang="en-US" sz="1200" b="1" dirty="0" smtClean="0">
              <a:latin typeface="+mn-lt"/>
            </a:endParaRPr>
          </a:p>
          <a:p>
            <a:pPr algn="ctr">
              <a:defRPr/>
            </a:pPr>
            <a:r>
              <a:rPr lang="en-US" sz="3200" b="1" dirty="0" smtClean="0">
                <a:latin typeface="+mn-lt"/>
              </a:rPr>
              <a:t>Technology only breathes life into our world when it connects people and ideas.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Picture 7" descr="technology 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560583" cy="35369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057400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Libraries will continue to organize and house information, but funding will be more directed toward access not collection.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 descr="technocraz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4038415" cy="36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Library?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371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7800" y="1600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 . . . and more books</a:t>
            </a:r>
            <a:endParaRPr lang="en-US" sz="3200" b="1" dirty="0">
              <a:latin typeface="+mn-lt"/>
            </a:endParaRPr>
          </a:p>
        </p:txBody>
      </p:sp>
      <p:pic>
        <p:nvPicPr>
          <p:cNvPr id="12" name="Picture 11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2666999" cy="1828800"/>
          </a:xfrm>
          <a:prstGeom prst="rect">
            <a:avLst/>
          </a:prstGeom>
        </p:spPr>
      </p:pic>
      <p:pic>
        <p:nvPicPr>
          <p:cNvPr id="14" name="Picture 13" descr="book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362200"/>
            <a:ext cx="2514600" cy="1885950"/>
          </a:xfrm>
          <a:prstGeom prst="rect">
            <a:avLst/>
          </a:prstGeom>
        </p:spPr>
      </p:pic>
      <p:pic>
        <p:nvPicPr>
          <p:cNvPr id="16" name="Picture 15" descr="book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4572000"/>
            <a:ext cx="2971800" cy="1993982"/>
          </a:xfrm>
          <a:prstGeom prst="rect">
            <a:avLst/>
          </a:prstGeom>
        </p:spPr>
      </p:pic>
      <p:pic>
        <p:nvPicPr>
          <p:cNvPr id="17" name="Picture 16" descr="book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419600"/>
            <a:ext cx="1464883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057400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Libraries will continue to organize and house information, but funding will be more directed toward access not collection.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Picture 6" descr="tank u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238760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0" y="5867400"/>
            <a:ext cx="381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Tank U free digital download station</a:t>
            </a:r>
          </a:p>
          <a:p>
            <a:r>
              <a:rPr lang="en-US" sz="1600" b="1" dirty="0">
                <a:latin typeface="+mn-lt"/>
              </a:rPr>
              <a:t>Delft Public Library </a:t>
            </a:r>
          </a:p>
          <a:p>
            <a:r>
              <a:rPr lang="en-US" sz="1400" b="1" dirty="0">
                <a:latin typeface="+mn-lt"/>
              </a:rPr>
              <a:t>From the </a:t>
            </a:r>
            <a:r>
              <a:rPr lang="en-US" sz="1400" b="1" dirty="0">
                <a:latin typeface="+mn-lt"/>
                <a:hlinkClick r:id="rId4"/>
              </a:rPr>
              <a:t>Marketing Library Services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3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5" descr="listening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5867400"/>
            <a:ext cx="3657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</a:rPr>
              <a:t>Tank U free digital download station</a:t>
            </a:r>
          </a:p>
          <a:p>
            <a:r>
              <a:rPr lang="en-US" sz="1600" b="1" dirty="0" smtClean="0">
                <a:latin typeface="+mn-lt"/>
              </a:rPr>
              <a:t>Delft Public Library </a:t>
            </a:r>
          </a:p>
          <a:p>
            <a:r>
              <a:rPr lang="en-US" sz="1400" b="1" dirty="0" smtClean="0">
                <a:latin typeface="+mn-lt"/>
              </a:rPr>
              <a:t>From the </a:t>
            </a:r>
            <a:r>
              <a:rPr lang="en-US" sz="1400" b="1" dirty="0" smtClean="0">
                <a:latin typeface="+mn-lt"/>
                <a:hlinkClick r:id="rId5"/>
              </a:rPr>
              <a:t>Marketing Library Services</a:t>
            </a:r>
            <a:endParaRPr lang="en-US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057400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Connectivity will transform libraries not to buildings without wall, but place beyond form.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2057400"/>
            <a:ext cx="342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Change and transformation will be the dominant principle, and libraries will be defined by how they respond to possibilities.</a:t>
            </a:r>
          </a:p>
        </p:txBody>
      </p:sp>
      <p:pic>
        <p:nvPicPr>
          <p:cNvPr id="8" name="Picture 7" descr="chan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2362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209800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Libraries will become more </a:t>
            </a:r>
            <a:r>
              <a:rPr lang="en-US" sz="3200" b="1" dirty="0" err="1" smtClean="0">
                <a:latin typeface="+mn-lt"/>
              </a:rPr>
              <a:t>consortial</a:t>
            </a:r>
            <a:r>
              <a:rPr lang="en-US" sz="3200" b="1" dirty="0" smtClean="0">
                <a:latin typeface="+mn-lt"/>
              </a:rPr>
              <a:t> and interdependent to solve financial constraints. </a:t>
            </a:r>
          </a:p>
        </p:txBody>
      </p:sp>
      <p:pic>
        <p:nvPicPr>
          <p:cNvPr id="7" name="Picture 6" descr="consorti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09799"/>
            <a:ext cx="3810000" cy="40870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Will Become of the Library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2098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Digital Collections will be prevalent and the norm! 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5682"/>
            <a:ext cx="2216728" cy="1625600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03" y="4034118"/>
            <a:ext cx="1319784" cy="1756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880864"/>
            <a:ext cx="2907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hlinkClick r:id="rId5"/>
              </a:rPr>
              <a:t>Legacy Tobacco Documents Library</a:t>
            </a:r>
          </a:p>
          <a:p>
            <a:pPr algn="ctr"/>
            <a:r>
              <a:rPr lang="en-US" sz="1200" b="1" dirty="0" smtClean="0">
                <a:latin typeface="+mn-lt"/>
                <a:hlinkClick r:id="rId5"/>
              </a:rPr>
              <a:t>University of California, San Francisco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3638176"/>
            <a:ext cx="2521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hlinkClick r:id="rId3"/>
              </a:rPr>
              <a:t>Civil Rights Digital Library</a:t>
            </a:r>
          </a:p>
          <a:p>
            <a:pPr algn="ctr"/>
            <a:r>
              <a:rPr lang="en-US" sz="1200" b="1" dirty="0" smtClean="0">
                <a:latin typeface="+mn-lt"/>
                <a:hlinkClick r:id="rId3"/>
              </a:rPr>
              <a:t>University of Georgia</a:t>
            </a:r>
            <a:endParaRPr lang="en-US" sz="1200" dirty="0">
              <a:latin typeface="+mn-lt"/>
            </a:endParaRPr>
          </a:p>
        </p:txBody>
      </p:sp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1" y="4343400"/>
            <a:ext cx="1899862" cy="19991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6342529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hlinkClick r:id="rId7"/>
              </a:rPr>
              <a:t>Historic Oregon Newspapers</a:t>
            </a:r>
          </a:p>
          <a:p>
            <a:pPr algn="ctr"/>
            <a:r>
              <a:rPr lang="en-US" sz="1200" b="1" dirty="0" smtClean="0">
                <a:latin typeface="+mn-lt"/>
                <a:hlinkClick r:id="rId7"/>
              </a:rPr>
              <a:t>University of Oregon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9991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Shssss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ulcet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2583180" cy="2152650"/>
          </a:xfrm>
          <a:prstGeom prst="rect">
            <a:avLst/>
          </a:prstGeom>
        </p:spPr>
      </p:pic>
      <p:pic>
        <p:nvPicPr>
          <p:cNvPr id="9" name="Picture 8" descr="Image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514600"/>
            <a:ext cx="2693670" cy="3591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200" y="14478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Libraries as Place</a:t>
            </a:r>
            <a:endParaRPr lang="en-US" sz="3200" dirty="0">
              <a:latin typeface="+mn-lt"/>
            </a:endParaRPr>
          </a:p>
        </p:txBody>
      </p:sp>
      <p:pic>
        <p:nvPicPr>
          <p:cNvPr id="19" name="Picture 18" descr="Image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0"/>
            <a:ext cx="3677920" cy="2758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as a Place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6800" y="1447800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Cultural Center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Social gatherings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Cultural events</a:t>
            </a:r>
            <a:endParaRPr lang="en-US" sz="3200" dirty="0">
              <a:latin typeface="+mn-lt"/>
            </a:endParaRPr>
          </a:p>
        </p:txBody>
      </p:sp>
      <p:pic>
        <p:nvPicPr>
          <p:cNvPr id="8" name="Picture 7" descr="chinese da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657600"/>
            <a:ext cx="2895600" cy="2171700"/>
          </a:xfrm>
          <a:prstGeom prst="rect">
            <a:avLst/>
          </a:prstGeom>
        </p:spPr>
      </p:pic>
      <p:pic>
        <p:nvPicPr>
          <p:cNvPr id="13" name="Picture 12" descr="mosai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447800"/>
            <a:ext cx="2946400" cy="2209800"/>
          </a:xfrm>
          <a:prstGeom prst="rect">
            <a:avLst/>
          </a:prstGeom>
        </p:spPr>
      </p:pic>
      <p:pic>
        <p:nvPicPr>
          <p:cNvPr id="17" name="Picture 16" descr="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886200"/>
            <a:ext cx="1550823" cy="2438400"/>
          </a:xfrm>
          <a:prstGeom prst="rect">
            <a:avLst/>
          </a:prstGeom>
        </p:spPr>
      </p:pic>
      <p:pic>
        <p:nvPicPr>
          <p:cNvPr id="18" name="Picture 17" descr="fireplace_alco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495800"/>
            <a:ext cx="2768600" cy="2076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48600" cy="9906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as a Place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219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6800" y="14478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 Center</a:t>
            </a:r>
          </a:p>
        </p:txBody>
      </p:sp>
      <p:pic>
        <p:nvPicPr>
          <p:cNvPr id="11" name="Picture 10" descr="class_in_the_libr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91000"/>
            <a:ext cx="3149600" cy="2362200"/>
          </a:xfrm>
          <a:prstGeom prst="rect">
            <a:avLst/>
          </a:prstGeom>
        </p:spPr>
      </p:pic>
      <p:pic>
        <p:nvPicPr>
          <p:cNvPr id="12" name="Picture 11" descr="wi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133600"/>
            <a:ext cx="2438400" cy="1820935"/>
          </a:xfrm>
          <a:prstGeom prst="rect">
            <a:avLst/>
          </a:prstGeom>
        </p:spPr>
      </p:pic>
      <p:pic>
        <p:nvPicPr>
          <p:cNvPr id="14" name="Picture 13" descr="west_reading_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86200"/>
            <a:ext cx="3225800" cy="2419350"/>
          </a:xfrm>
          <a:prstGeom prst="rect">
            <a:avLst/>
          </a:prstGeom>
        </p:spPr>
      </p:pic>
      <p:pic>
        <p:nvPicPr>
          <p:cNvPr id="17" name="Picture 16" descr="lear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447800"/>
            <a:ext cx="3124200" cy="21012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7772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is the life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we have lost in living?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is the wisdom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we have lost in knowledge?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is the 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we have lost in information?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648200"/>
            <a:ext cx="341153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T.S.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Eliot</a:t>
            </a:r>
          </a:p>
          <a:p>
            <a:pPr>
              <a:defRPr/>
            </a:pPr>
            <a:r>
              <a:rPr lang="en-US" sz="2400" b="1" i="1" dirty="0">
                <a:solidFill>
                  <a:schemeClr val="tx2"/>
                </a:solidFill>
                <a:latin typeface="+mn-lt"/>
              </a:rPr>
              <a:t>Choruses from the Rock</a:t>
            </a:r>
          </a:p>
        </p:txBody>
      </p:sp>
      <p:pic>
        <p:nvPicPr>
          <p:cNvPr id="38916" name="Picture 3" descr="books peop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3865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future of libraries in the 21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century will be determined by their communities.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04800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individual, every voice, every choice will create the future.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 descr="con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352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Library?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371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71600" y="1752600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 . . . but books are just written words on a page</a:t>
            </a:r>
            <a:endParaRPr lang="en-US" sz="3200" b="1" dirty="0">
              <a:latin typeface="+mn-lt"/>
            </a:endParaRPr>
          </a:p>
        </p:txBody>
      </p:sp>
      <p:pic>
        <p:nvPicPr>
          <p:cNvPr id="9" name="Picture 8" descr="written 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3510" y="2438400"/>
            <a:ext cx="4575690" cy="30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609600"/>
            <a:ext cx="373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will you say about tomorrow, today?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 descr="con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1371600"/>
            <a:ext cx="3454400" cy="2590800"/>
          </a:xfrm>
          <a:prstGeom prst="rect">
            <a:avLst/>
          </a:prstGeom>
        </p:spPr>
      </p:pic>
      <p:pic>
        <p:nvPicPr>
          <p:cNvPr id="11" name="Picture 10" descr="library of the fu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4726" y="3962400"/>
            <a:ext cx="3668389" cy="2438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entral-libr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41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492875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Libraries</a:t>
            </a:r>
            <a:b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in the 21</a:t>
            </a:r>
            <a:r>
              <a:rPr lang="en-US" sz="5400" b="1" baseline="30000" dirty="0" smtClean="0">
                <a:solidFill>
                  <a:schemeClr val="tx2">
                    <a:satMod val="130000"/>
                  </a:schemeClr>
                </a:solidFill>
              </a:rPr>
              <a:t>st</a:t>
            </a: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</a:rPr>
              <a:t> Century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7407275" cy="29718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 smtClean="0">
                <a:solidFill>
                  <a:schemeClr val="tx2"/>
                </a:solidFill>
              </a:rPr>
              <a:t>Dale Vidmar</a:t>
            </a:r>
            <a:br>
              <a:rPr lang="en-US" sz="4200" b="1" dirty="0" smtClean="0">
                <a:solidFill>
                  <a:schemeClr val="tx2"/>
                </a:solidFill>
              </a:rPr>
            </a:br>
            <a:r>
              <a:rPr lang="en-US" sz="4200" b="1" dirty="0" smtClean="0">
                <a:solidFill>
                  <a:schemeClr val="tx2"/>
                </a:solidFill>
              </a:rPr>
              <a:t>Information Literacy and Instruction Coordinator/ Education, Communication, and</a:t>
            </a:r>
            <a:br>
              <a:rPr lang="en-US" sz="4200" b="1" dirty="0" smtClean="0">
                <a:solidFill>
                  <a:schemeClr val="tx2"/>
                </a:solidFill>
              </a:rPr>
            </a:br>
            <a:r>
              <a:rPr lang="en-US" sz="4200" b="1" dirty="0" smtClean="0">
                <a:solidFill>
                  <a:schemeClr val="tx2"/>
                </a:solidFill>
              </a:rPr>
              <a:t>Health, Physical Education, &amp; Leadership Librarian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b="1" dirty="0" smtClean="0">
                <a:solidFill>
                  <a:schemeClr val="tx2"/>
                </a:solidFill>
              </a:rPr>
              <a:t>Southern Oregon University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b="1" dirty="0" smtClean="0">
                <a:solidFill>
                  <a:schemeClr val="tx2"/>
                </a:solidFill>
              </a:rPr>
              <a:t>Ashland, Oregon, Lions Club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b="1" dirty="0" smtClean="0">
                <a:solidFill>
                  <a:schemeClr val="tx2"/>
                </a:solidFill>
              </a:rPr>
              <a:t>October 28, 2014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en-US" sz="3100" b="1" dirty="0" smtClean="0">
                <a:solidFill>
                  <a:schemeClr val="tx2"/>
                </a:solidFill>
                <a:hlinkClick r:id="rId4"/>
              </a:rPr>
              <a:t>://webpages.sou.edu</a:t>
            </a:r>
            <a:r>
              <a:rPr lang="en-US" sz="3100" b="1" dirty="0" smtClean="0">
                <a:solidFill>
                  <a:schemeClr val="tx2"/>
                </a:solidFill>
                <a:hlinkClick r:id="rId4"/>
              </a:rPr>
              <a:t>/~vidmar/libraries/lions.pptx</a:t>
            </a:r>
            <a:endParaRPr lang="en-US" sz="31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27432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Library?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371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0" y="17526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 Books are books. 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Picture 7" descr="books 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1417320" cy="1889760"/>
          </a:xfrm>
          <a:prstGeom prst="rect">
            <a:avLst/>
          </a:prstGeom>
        </p:spPr>
      </p:pic>
      <p:pic>
        <p:nvPicPr>
          <p:cNvPr id="11" name="Picture 10" descr="books peopl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76400"/>
            <a:ext cx="1514856" cy="2524760"/>
          </a:xfrm>
          <a:prstGeom prst="rect">
            <a:avLst/>
          </a:prstGeom>
        </p:spPr>
      </p:pic>
      <p:pic>
        <p:nvPicPr>
          <p:cNvPr id="12" name="Picture 11" descr="books people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7600" y="4648200"/>
            <a:ext cx="2336800" cy="1752600"/>
          </a:xfrm>
          <a:prstGeom prst="rect">
            <a:avLst/>
          </a:prstGeom>
        </p:spPr>
      </p:pic>
      <p:pic>
        <p:nvPicPr>
          <p:cNvPr id="13" name="Picture 12" descr="books people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419600"/>
            <a:ext cx="2390660" cy="160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30600" y="2403663"/>
            <a:ext cx="266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Books  become something more only when they are connected to people!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Library?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371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86200" y="1752600"/>
            <a:ext cx="251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Libraries are about connections and community!</a:t>
            </a:r>
            <a:endParaRPr lang="en-US" sz="3200" b="1" dirty="0">
              <a:latin typeface="+mn-lt"/>
            </a:endParaRPr>
          </a:p>
        </p:txBody>
      </p:sp>
      <p:pic>
        <p:nvPicPr>
          <p:cNvPr id="9" name="Picture 8" descr="commu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495800"/>
            <a:ext cx="6299200" cy="2062480"/>
          </a:xfrm>
          <a:prstGeom prst="rect">
            <a:avLst/>
          </a:prstGeom>
        </p:spPr>
      </p:pic>
      <p:pic>
        <p:nvPicPr>
          <p:cNvPr id="14" name="Picture 13" descr="connec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981200"/>
            <a:ext cx="1493397" cy="2209800"/>
          </a:xfrm>
          <a:prstGeom prst="rect">
            <a:avLst/>
          </a:prstGeom>
        </p:spPr>
      </p:pic>
      <p:pic>
        <p:nvPicPr>
          <p:cNvPr id="16" name="Picture 15" descr="community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1676400"/>
            <a:ext cx="2235200" cy="167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Library of Alexandria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75260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9" descr="ancient library of alexand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998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43000" y="1943100"/>
            <a:ext cx="43434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Intellectual capital  	of the world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Museum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Academy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Research </a:t>
            </a:r>
            <a:r>
              <a:rPr lang="en-US" sz="3200" b="1" dirty="0" smtClean="0">
                <a:latin typeface="+mn-lt"/>
              </a:rPr>
              <a:t>Center</a:t>
            </a:r>
            <a:endParaRPr lang="en-US" sz="3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Library</a:t>
            </a:r>
            <a:endParaRPr lang="en-US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  </a:t>
            </a:r>
          </a:p>
          <a:p>
            <a:pPr algn="ctr">
              <a:defRPr/>
            </a:pPr>
            <a:r>
              <a:rPr lang="en-US" sz="3200" b="1" dirty="0">
                <a:latin typeface="+mn-lt"/>
              </a:rPr>
              <a:t>Housed scholars from all cultures . . . and their families</a:t>
            </a:r>
            <a:r>
              <a:rPr lang="en-US" sz="3200" b="1" dirty="0"/>
              <a:t> 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7239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Libraries in America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106045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1371600"/>
            <a:ext cx="80772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Social Libraries (1731- Ben Franklin) - 	join by subscription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Library Company (1742) - join by buying 	stock in the library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810000"/>
            <a:ext cx="3429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Essentially, book  collections and social club for wealthy men! 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4196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72390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Libraries in America</a:t>
            </a:r>
            <a:endParaRPr lang="en-US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1060450"/>
            <a:ext cx="5029200" cy="0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1371600"/>
            <a:ext cx="67056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Public Libraries (1854</a:t>
            </a:r>
            <a:r>
              <a:rPr lang="en-US" sz="3200" b="1" dirty="0" smtClean="0">
                <a:latin typeface="+mn-lt"/>
              </a:rPr>
              <a:t>) –</a:t>
            </a:r>
            <a:r>
              <a:rPr lang="en-US" sz="3200" b="1" dirty="0">
                <a:latin typeface="+mn-lt"/>
              </a:rPr>
              <a:t>	Boston Public 	</a:t>
            </a:r>
            <a:r>
              <a:rPr lang="en-US" sz="3200" b="1" dirty="0" smtClean="0">
                <a:latin typeface="+mn-lt"/>
              </a:rPr>
              <a:t>Library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Future </a:t>
            </a:r>
            <a:r>
              <a:rPr lang="en-US" sz="3200" b="1" dirty="0">
                <a:latin typeface="+mn-lt"/>
              </a:rPr>
              <a:t>of democracy depends on 	educated citizens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Link between knowledge and 	thinking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Free access to materials    	owned by the         	community</a:t>
            </a:r>
          </a:p>
        </p:txBody>
      </p:sp>
      <p:pic>
        <p:nvPicPr>
          <p:cNvPr id="17413" name="Picture 8" descr="Boston_Public_Librar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3988"/>
            <a:ext cx="26670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8081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y Custom">
      <a:dk1>
        <a:srgbClr val="4F271C"/>
      </a:dk1>
      <a:lt1>
        <a:sysClr val="window" lastClr="FFFFFF"/>
      </a:lt1>
      <a:dk2>
        <a:srgbClr val="4F271C"/>
      </a:dk2>
      <a:lt2>
        <a:srgbClr val="E7DEC9"/>
      </a:lt2>
      <a:accent1>
        <a:srgbClr val="4F271C"/>
      </a:accent1>
      <a:accent2>
        <a:srgbClr val="FEB80A"/>
      </a:accent2>
      <a:accent3>
        <a:srgbClr val="C32D2E"/>
      </a:accent3>
      <a:accent4>
        <a:srgbClr val="475A8D"/>
      </a:accent4>
      <a:accent5>
        <a:srgbClr val="964305"/>
      </a:accent5>
      <a:accent6>
        <a:srgbClr val="475A8D"/>
      </a:accent6>
      <a:hlink>
        <a:srgbClr val="3B1D14"/>
      </a:hlink>
      <a:folHlink>
        <a:srgbClr val="4F271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3748</TotalTime>
  <Words>991</Words>
  <Application>Microsoft Office PowerPoint</Application>
  <PresentationFormat>On-screen Show (4:3)</PresentationFormat>
  <Paragraphs>222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Libraries in the 21st Century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Libraries in the 21st Century </vt:lpstr>
    </vt:vector>
  </TitlesOfParts>
  <Company>Southern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Vidmar</dc:creator>
  <cp:lastModifiedBy>Southern Oregon University</cp:lastModifiedBy>
  <cp:revision>322</cp:revision>
  <dcterms:created xsi:type="dcterms:W3CDTF">2008-11-12T22:37:39Z</dcterms:created>
  <dcterms:modified xsi:type="dcterms:W3CDTF">2014-10-30T20:53:05Z</dcterms:modified>
</cp:coreProperties>
</file>