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3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4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5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6.xml" ContentType="application/vnd.openxmlformats-officedocument.presentationml.notesSlide+xml"/>
  <Override PartName="/ppt/tags/tag47.xml" ContentType="application/vnd.openxmlformats-officedocument.presentationml.tags+xml"/>
  <Override PartName="/ppt/notesSlides/notesSlide7.xml" ContentType="application/vnd.openxmlformats-officedocument.presentationml.notesSlide+xml"/>
  <Override PartName="/ppt/tags/tag48.xml" ContentType="application/vnd.openxmlformats-officedocument.presentationml.tags+xml"/>
  <Override PartName="/ppt/notesSlides/notesSlide8.xml" ContentType="application/vnd.openxmlformats-officedocument.presentationml.notesSlide+xml"/>
  <Override PartName="/ppt/tags/tag49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8"/>
  </p:notesMasterIdLst>
  <p:handoutMasterIdLst>
    <p:handoutMasterId r:id="rId29"/>
  </p:handoutMasterIdLst>
  <p:sldIdLst>
    <p:sldId id="475" r:id="rId2"/>
    <p:sldId id="468" r:id="rId3"/>
    <p:sldId id="471" r:id="rId4"/>
    <p:sldId id="477" r:id="rId5"/>
    <p:sldId id="466" r:id="rId6"/>
    <p:sldId id="488" r:id="rId7"/>
    <p:sldId id="442" r:id="rId8"/>
    <p:sldId id="470" r:id="rId9"/>
    <p:sldId id="450" r:id="rId10"/>
    <p:sldId id="474" r:id="rId11"/>
    <p:sldId id="467" r:id="rId12"/>
    <p:sldId id="486" r:id="rId13"/>
    <p:sldId id="460" r:id="rId14"/>
    <p:sldId id="483" r:id="rId15"/>
    <p:sldId id="478" r:id="rId16"/>
    <p:sldId id="436" r:id="rId17"/>
    <p:sldId id="484" r:id="rId18"/>
    <p:sldId id="469" r:id="rId19"/>
    <p:sldId id="473" r:id="rId20"/>
    <p:sldId id="480" r:id="rId21"/>
    <p:sldId id="481" r:id="rId22"/>
    <p:sldId id="482" r:id="rId23"/>
    <p:sldId id="447" r:id="rId24"/>
    <p:sldId id="429" r:id="rId25"/>
    <p:sldId id="458" r:id="rId26"/>
    <p:sldId id="485" r:id="rId27"/>
  </p:sldIdLst>
  <p:sldSz cx="9144000" cy="6858000" type="screen4x3"/>
  <p:notesSz cx="6858000" cy="9313863"/>
  <p:custDataLst>
    <p:tags r:id="rId30"/>
  </p:custDataLst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hlink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hlink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33"/>
    <a:srgbClr val="070605"/>
    <a:srgbClr val="FFFFDD"/>
    <a:srgbClr val="660066"/>
    <a:srgbClr val="FFFFCC"/>
    <a:srgbClr val="EDE4DB"/>
    <a:srgbClr val="FFFFFF"/>
    <a:srgbClr val="CCECFF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00" autoAdjust="0"/>
  </p:normalViewPr>
  <p:slideViewPr>
    <p:cSldViewPr>
      <p:cViewPr varScale="1">
        <p:scale>
          <a:sx n="96" d="100"/>
          <a:sy n="96" d="100"/>
        </p:scale>
        <p:origin x="-234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48725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9E655C4-031F-4A35-A46F-DC3A3B54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69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1725" y="698500"/>
            <a:ext cx="4654550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6E5B557-CB22-4202-8F83-59670FE71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5288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A644CAE2-5511-4DDD-A4E4-91084A88F499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FDFC729F-930F-49C3-8ECB-33A9221FBEBC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B92E2DD0-BE47-463C-B9E8-9A70F0E832C7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BFBE64BA-4DE2-4925-9F31-9A4143D99606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15C84F13-60E7-48F2-B412-BBB5A2685F43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8BBA68C8-5AE2-4DCE-973F-9C9D3588FC8B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F2540A73-59A8-4791-9049-4E81B842B065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24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3DBB765A-1CAB-4383-B261-5F07989DC857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25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hlink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hlink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hlink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hlink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hlink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hlink"/>
                </a:solidFill>
                <a:latin typeface="Verdana" pitchFamily="34" charset="0"/>
              </a:defRPr>
            </a:lvl9pPr>
          </a:lstStyle>
          <a:p>
            <a:fld id="{A644CAE2-5511-4DDD-A4E4-91084A88F499}" type="slidenum">
              <a:rPr lang="en-US" smtClean="0">
                <a:solidFill>
                  <a:schemeClr val="tx1"/>
                </a:solidFill>
                <a:latin typeface="Times New Roman" pitchFamily="18" charset="0"/>
              </a:rPr>
              <a:pPr/>
              <a:t>26</a:t>
            </a:fld>
            <a:endParaRPr lang="en-US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25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225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97514-A8DD-4942-8AC0-A94268366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59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F8F52-14A5-40AC-A0DD-76DDD73C0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49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CF2B4-DB38-4D09-A0A5-0411317CF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42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1C931-26BE-41CB-B54E-D2BFDF5E0C5B}" type="datetimeFigureOut">
              <a:rPr lang="en-US"/>
              <a:pPr>
                <a:defRPr/>
              </a:pPr>
              <a:t>6/5/2012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F3550-BFAA-4B18-8B94-ECAADF8FC6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33137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B5A39-DA73-4A00-B9FE-0652220F4D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3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CF6B9-156C-4726-8B57-C29396AB0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6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AA1AA-7A16-41F3-940A-D883A0FEC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9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26A2A-CF8F-41DA-966B-80ADE64F9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5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610E1-B907-415D-9FA3-76B8BC3A8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770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CC204-6448-47BC-B7D4-4A21517CD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4D5BE-B376-4C9C-AEF5-52233AA58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5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28320-EDEE-4D68-98D8-A4715FDC2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7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15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15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DF7C9F9-6D4A-42AF-814A-71292803F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90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://webpages.sou.edu/~vidmar/lotw2012/vidmar.pptx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5.emf"/><Relationship Id="rId2" Type="http://schemas.openxmlformats.org/officeDocument/2006/relationships/tags" Target="../tags/tag2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6.emf"/><Relationship Id="rId2" Type="http://schemas.openxmlformats.org/officeDocument/2006/relationships/tags" Target="../tags/tag2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image" Target="../media/image7.emf"/><Relationship Id="rId2" Type="http://schemas.openxmlformats.org/officeDocument/2006/relationships/tags" Target="../tags/tag3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8.emf"/><Relationship Id="rId2" Type="http://schemas.openxmlformats.org/officeDocument/2006/relationships/tags" Target="../tags/tag3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1.emf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7" Type="http://schemas.openxmlformats.org/officeDocument/2006/relationships/image" Target="../media/image9.emf"/><Relationship Id="rId2" Type="http://schemas.openxmlformats.org/officeDocument/2006/relationships/tags" Target="../tags/tag3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3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7" Type="http://schemas.openxmlformats.org/officeDocument/2006/relationships/image" Target="../media/image10.emf"/><Relationship Id="rId2" Type="http://schemas.openxmlformats.org/officeDocument/2006/relationships/tags" Target="../tags/tag4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1.emf"/><Relationship Id="rId2" Type="http://schemas.openxmlformats.org/officeDocument/2006/relationships/tags" Target="../tags/tag4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7.xml"/><Relationship Id="rId6" Type="http://schemas.openxmlformats.org/officeDocument/2006/relationships/hyperlink" Target="http://www.alia.org.au/publishing/alj/58/ALJ_Feb2009_Vol58_N1_web.pdf" TargetMode="External"/><Relationship Id="rId5" Type="http://schemas.openxmlformats.org/officeDocument/2006/relationships/hyperlink" Target="http://www.journals.elsevier.com/the-journal-of-academic-librarianship/" TargetMode="External"/><Relationship Id="rId4" Type="http://schemas.openxmlformats.org/officeDocument/2006/relationships/hyperlink" Target="http://www.journals.elsevier.com/the-journal-of-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8.xml"/><Relationship Id="rId6" Type="http://schemas.openxmlformats.org/officeDocument/2006/relationships/hyperlink" Target="http://webpages.sou.edu/~vidmar/conversation/cpc-questions-2012.doc" TargetMode="External"/><Relationship Id="rId5" Type="http://schemas.openxmlformats.org/officeDocument/2006/relationships/hyperlink" Target="http://webpages.sou.edu/~vidmar/SOARS2008/reflective_peer_coaching_2005_research_strategies.doc" TargetMode="External"/><Relationship Id="rId4" Type="http://schemas.openxmlformats.org/officeDocument/2006/relationships/hyperlink" Target="http://www.comminfolit.org/index.php?journal=cil&amp;page=article&amp;op=download&amp;path%5b%5d=v5i1p9&amp;path%5b%5d=126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9.xml"/><Relationship Id="rId4" Type="http://schemas.openxmlformats.org/officeDocument/2006/relationships/hyperlink" Target="http://webpages.sou.edu/~vidmar/lotw2012/vidmar.ppt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2.emf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3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4.emf"/><Relationship Id="rId2" Type="http://schemas.openxmlformats.org/officeDocument/2006/relationships/tags" Target="../tags/tag15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676400"/>
            <a:ext cx="7467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Cultivating Intention and </a:t>
            </a:r>
            <a:r>
              <a:rPr lang="en-US" sz="32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Reflection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to Improve Teaching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6962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  <a:t>Dale </a:t>
            </a:r>
            <a:r>
              <a:rPr lang="en-US" sz="1800" b="1" dirty="0" err="1" smtClean="0">
                <a:solidFill>
                  <a:schemeClr val="tx2"/>
                </a:solidFill>
                <a:latin typeface="Verdana" pitchFamily="34" charset="0"/>
              </a:rPr>
              <a:t>Vidmar</a:t>
            </a:r>
            <a:endParaRPr lang="en-US" sz="18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Information Literacy and Instruction Librarian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Southern Oregon University Library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vidmar@sou.edu</a:t>
            </a:r>
          </a:p>
          <a:p>
            <a:pPr eaLnBrk="1" hangingPunct="1">
              <a:lnSpc>
                <a:spcPct val="80000"/>
              </a:lnSpc>
            </a:pPr>
            <a:endParaRPr lang="en-US" sz="16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 b="1" dirty="0" smtClean="0">
                <a:solidFill>
                  <a:schemeClr val="tx2"/>
                </a:solidFill>
                <a:latin typeface="Verdana" pitchFamily="34" charset="0"/>
                <a:hlinkClick r:id="rId4"/>
              </a:rPr>
              <a:t>http://webpages.sou.edu/~vidmar/lotw2012/vidmar.pptx</a:t>
            </a:r>
            <a: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</a:br>
            <a:endParaRPr lang="en-US" sz="10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0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2362200" y="5943600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LOEX of the West 2012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Woodbury University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Burbank, California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June 8, 2012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8382000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Collaborative</a:t>
            </a:r>
            <a:r>
              <a:rPr lang="en-US" sz="3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Peer Conversation:</a:t>
            </a:r>
            <a:endParaRPr lang="en-US" sz="3400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926" y="1600200"/>
            <a:ext cx="8534400" cy="11430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Summative Evaluation </a:t>
            </a: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(sporadic, high stakes, judgmental</a:t>
            </a:r>
            <a:b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r>
              <a:rPr 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   “great teacher” or “good job”)</a:t>
            </a:r>
            <a: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</a:br>
            <a:endParaRPr lang="en-US" sz="4000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295400" y="4267200"/>
            <a:ext cx="76200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Formative Assessment </a:t>
            </a:r>
            <a:r>
              <a:rPr lang="en-US" sz="32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(continuous, introspective, self-improvement, growth)</a:t>
            </a:r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447800" y="3276600"/>
            <a:ext cx="556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vs.</a:t>
            </a:r>
            <a:br>
              <a:rPr lang="en-US" sz="4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40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autoUpdateAnimBg="0"/>
      <p:bldP spid="4710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685800"/>
            <a:ext cx="86868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rarely have time to talk about teaching with my colleagues.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77267479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458200" cy="1143000"/>
          </a:xfrm>
        </p:spPr>
        <p:txBody>
          <a:bodyPr/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Levels of Reflection (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Sch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Times New Roman" pitchFamily="18" charset="0"/>
              </a:rPr>
              <a:t>ön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cs typeface="Times New Roman" pitchFamily="18" charset="0"/>
              </a:rPr>
              <a:t>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685800" y="1676400"/>
            <a:ext cx="815340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endParaRPr lang="en-US" sz="1400" b="1" dirty="0">
              <a:solidFill>
                <a:srgbClr val="330033"/>
              </a:solidFill>
              <a:latin typeface="Verdana" pitchFamily="34" charset="0"/>
            </a:endParaRPr>
          </a:p>
          <a:p>
            <a:pPr algn="l">
              <a:buFontTx/>
              <a:buChar char="•"/>
            </a:pP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330033"/>
                </a:solidFill>
                <a:latin typeface="Verdana" pitchFamily="34" charset="0"/>
              </a:rPr>
              <a:t>Knowing in action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  <a:r>
              <a:rPr lang="en-US" sz="2800" b="1" dirty="0" smtClean="0">
                <a:solidFill>
                  <a:srgbClr val="330033"/>
                </a:solidFill>
                <a:latin typeface="Verdana" pitchFamily="34" charset="0"/>
              </a:rPr>
              <a:t>- </a:t>
            </a:r>
            <a:r>
              <a:rPr lang="en-US" sz="2800" b="1" dirty="0" smtClean="0">
                <a:solidFill>
                  <a:srgbClr val="330033"/>
                </a:solidFill>
                <a:latin typeface="Verdana" pitchFamily="34" charset="0"/>
                <a:cs typeface="Times New Roman" pitchFamily="18" charset="0"/>
              </a:rPr>
              <a:t>thinking 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  <a:cs typeface="Times New Roman" pitchFamily="18" charset="0"/>
              </a:rPr>
              <a:t>about 	teaching is embedded in the act 	of doing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</a:p>
          <a:p>
            <a:pPr algn="l">
              <a:buFontTx/>
              <a:buChar char="•"/>
            </a:pP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330033"/>
                </a:solidFill>
                <a:latin typeface="Verdana" pitchFamily="34" charset="0"/>
              </a:rPr>
              <a:t>Reflection in action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– 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  <a:cs typeface="Times New Roman" pitchFamily="18" charset="0"/>
              </a:rPr>
              <a:t>teaching is 	informed by interpretation of the 	immediate situation during 	teaching without stopping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</a:p>
          <a:p>
            <a:pPr algn="l">
              <a:buFontTx/>
              <a:buChar char="•"/>
            </a:pP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</a:t>
            </a:r>
            <a:r>
              <a:rPr lang="en-US" sz="2800" b="1" i="1" dirty="0">
                <a:solidFill>
                  <a:srgbClr val="330033"/>
                </a:solidFill>
                <a:latin typeface="Verdana" pitchFamily="34" charset="0"/>
              </a:rPr>
              <a:t>Reflection on action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</a:rPr>
              <a:t> - </a:t>
            </a:r>
            <a:r>
              <a:rPr lang="en-US" sz="2800" b="1" dirty="0">
                <a:solidFill>
                  <a:srgbClr val="330033"/>
                </a:solidFill>
                <a:latin typeface="Verdana" pitchFamily="34" charset="0"/>
                <a:cs typeface="Times New Roman" pitchFamily="18" charset="0"/>
              </a:rPr>
              <a:t>thinking 	afterwards about 	what happened 	while teaching</a:t>
            </a:r>
            <a:endParaRPr lang="en-US" sz="2800" b="1" dirty="0">
              <a:solidFill>
                <a:srgbClr val="330033"/>
              </a:solidFill>
              <a:latin typeface="Verdana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093896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058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Collaborative Peer Conversation</a:t>
            </a:r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381000" y="2057400"/>
            <a:ext cx="3886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Teacher: </a:t>
            </a:r>
          </a:p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Introspection</a:t>
            </a:r>
            <a:r>
              <a:rPr lang="en-US" sz="3200" b="1">
                <a:solidFill>
                  <a:schemeClr val="tx2"/>
                </a:solidFill>
              </a:rPr>
              <a:t> 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2057400" y="4419600"/>
            <a:ext cx="46482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Observer:</a:t>
            </a:r>
            <a:endParaRPr lang="en-US" sz="2400" b="1">
              <a:solidFill>
                <a:schemeClr val="tx2"/>
              </a:solidFill>
            </a:endParaRPr>
          </a:p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Moderates the process and takes notes</a:t>
            </a:r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4800600" y="2057400"/>
            <a:ext cx="4343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Facilitator:</a:t>
            </a:r>
            <a:endParaRPr lang="en-US" sz="2400" b="1">
              <a:solidFill>
                <a:schemeClr val="tx2"/>
              </a:solidFill>
            </a:endParaRPr>
          </a:p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Elicits critical reflection </a:t>
            </a:r>
            <a:r>
              <a:rPr lang="en-US" sz="32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0220" name="Line 12"/>
          <p:cNvSpPr>
            <a:spLocks noChangeShapeType="1"/>
          </p:cNvSpPr>
          <p:nvPr/>
        </p:nvSpPr>
        <p:spPr bwMode="auto">
          <a:xfrm>
            <a:off x="2667000" y="3276600"/>
            <a:ext cx="1143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0221" name="Line 13"/>
          <p:cNvSpPr>
            <a:spLocks noChangeShapeType="1"/>
          </p:cNvSpPr>
          <p:nvPr/>
        </p:nvSpPr>
        <p:spPr bwMode="auto">
          <a:xfrm flipH="1">
            <a:off x="5257800" y="3276600"/>
            <a:ext cx="11430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0223" name="Line 15"/>
          <p:cNvSpPr>
            <a:spLocks noChangeShapeType="1"/>
          </p:cNvSpPr>
          <p:nvPr/>
        </p:nvSpPr>
        <p:spPr bwMode="auto">
          <a:xfrm>
            <a:off x="3733800" y="2438400"/>
            <a:ext cx="1219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2209800" y="6019800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/>
              <a:t>Trust &amp; Collegiality</a:t>
            </a:r>
          </a:p>
        </p:txBody>
      </p: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1828800" y="5867400"/>
            <a:ext cx="52578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28575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330033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02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02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0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50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0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0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 autoUpdateAnimBg="0"/>
      <p:bldP spid="350212" grpId="0" build="allAtOnce"/>
      <p:bldP spid="350213" grpId="0" build="p" autoUpdateAnimBg="0"/>
      <p:bldP spid="350220" grpId="0" animBg="1"/>
      <p:bldP spid="350221" grpId="0" animBg="1"/>
      <p:bldP spid="350223" grpId="0" animBg="1"/>
      <p:bldP spid="350224" grpId="0"/>
      <p:bldP spid="3502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1143000"/>
          </a:xfrm>
        </p:spPr>
        <p:txBody>
          <a:bodyPr/>
          <a:lstStyle/>
          <a:p>
            <a:pPr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Let’s try a planning conference</a:t>
            </a:r>
            <a:endParaRPr lang="en-US" sz="4000" b="1" u="sng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762000" y="1752600"/>
            <a:ext cx="8305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Team up in pairs.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Decide your role:            	teacher or facilitator.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Think of a class that you will 	be teaching.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Use the pre-conference 	planning questions as a 	guide to interview your 	teaching buddy.  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So far, the process seems very clear. I understand my role as teacher and as facilitator.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85161784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5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7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Collaborative Peer Conversation</a:t>
            </a: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609600" y="1828800"/>
            <a:ext cx="3810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Intention: </a:t>
            </a:r>
          </a:p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Planning conference</a:t>
            </a:r>
            <a:r>
              <a:rPr lang="en-US" sz="3200" b="1">
                <a:solidFill>
                  <a:schemeClr val="tx2"/>
                </a:solidFill>
              </a:rPr>
              <a:t> </a:t>
            </a:r>
            <a:endParaRPr lang="en-US" sz="3200" b="1">
              <a:solidFill>
                <a:schemeClr val="tx1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352800" y="3505200"/>
            <a:ext cx="2971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Classroom Experience</a:t>
            </a:r>
            <a:r>
              <a:rPr lang="en-US" sz="32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8055" name="Rectangle 7"/>
          <p:cNvSpPr>
            <a:spLocks noChangeArrowheads="1"/>
          </p:cNvSpPr>
          <p:nvPr/>
        </p:nvSpPr>
        <p:spPr bwMode="auto">
          <a:xfrm>
            <a:off x="4953000" y="1828800"/>
            <a:ext cx="4191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chemeClr val="tx2"/>
                </a:solidFill>
              </a:rPr>
              <a:t>Reflection:</a:t>
            </a:r>
          </a:p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Reflective Conference</a:t>
            </a:r>
            <a:r>
              <a:rPr lang="en-US" sz="3200" b="1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8056" name="Rectangle 8"/>
          <p:cNvSpPr>
            <a:spLocks noChangeArrowheads="1"/>
          </p:cNvSpPr>
          <p:nvPr/>
        </p:nvSpPr>
        <p:spPr bwMode="auto">
          <a:xfrm>
            <a:off x="2514600" y="5334000"/>
            <a:ext cx="4648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chemeClr val="tx2"/>
                </a:solidFill>
              </a:rPr>
              <a:t>Critical Incidents: Transformative Events</a:t>
            </a:r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258057" name="Line 9"/>
          <p:cNvSpPr>
            <a:spLocks noChangeShapeType="1"/>
          </p:cNvSpPr>
          <p:nvPr/>
        </p:nvSpPr>
        <p:spPr bwMode="auto">
          <a:xfrm>
            <a:off x="2362200" y="2895600"/>
            <a:ext cx="12192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8058" name="Line 10"/>
          <p:cNvSpPr>
            <a:spLocks noChangeShapeType="1"/>
          </p:cNvSpPr>
          <p:nvPr/>
        </p:nvSpPr>
        <p:spPr bwMode="auto">
          <a:xfrm flipH="1">
            <a:off x="6096000" y="2895600"/>
            <a:ext cx="11430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8060" name="Line 12"/>
          <p:cNvSpPr>
            <a:spLocks noChangeShapeType="1"/>
          </p:cNvSpPr>
          <p:nvPr/>
        </p:nvSpPr>
        <p:spPr bwMode="auto">
          <a:xfrm>
            <a:off x="4876800" y="4648200"/>
            <a:ext cx="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5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8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8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0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58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58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8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5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258055" grpId="0" build="p" autoUpdateAnimBg="0"/>
      <p:bldP spid="258056" grpId="0" build="p" autoUpdateAnimBg="0"/>
      <p:bldP spid="258057" grpId="0" animBg="1"/>
      <p:bldP spid="258058" grpId="0" animBg="1"/>
      <p:bldP spid="25806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1143000"/>
          </a:xfrm>
        </p:spPr>
        <p:txBody>
          <a:bodyPr/>
          <a:lstStyle/>
          <a:p>
            <a:pPr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Let’s try a reflective conference</a:t>
            </a:r>
            <a:endParaRPr lang="en-US" sz="4000" b="1" u="sng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762000" y="1752600"/>
            <a:ext cx="8305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Team up with your partner.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Decide your role:            	teacher or facilitator.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Think of a class that you 	have taught.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3600" b="1">
                <a:solidFill>
                  <a:schemeClr val="tx2"/>
                </a:solidFill>
              </a:rPr>
              <a:t> Use the reflective post-	conference questions as a 	guide to interview your 	teaching buddy.  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felt comfortable talking to my peer buddy about my teaching.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976828617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1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It was easier to talk about my intentions prior to </a:t>
            </a: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teaching  </a:t>
            </a:r>
            <a:r>
              <a:rPr lang="en-US" sz="4000" b="1" dirty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than my reflections after.</a:t>
            </a:r>
            <a:endParaRPr lang="en-US" sz="4000" b="1" dirty="0" smtClean="0">
              <a:solidFill>
                <a:srgbClr val="33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529585479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3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know why I am at this workshop and what I want to accomplish.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08569255"/>
              </p:ext>
            </p:extLst>
          </p:nvPr>
        </p:nvGraphicFramePr>
        <p:xfrm>
          <a:off x="4568687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8687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The collaborative conversation helped to make me more aware of my teaching practice.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1028116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9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gained some new insight about my teaching from the collegial conversations.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06274604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The collaborative peer conversation process was worthwhile. Let’s do it again!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43381589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4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74763" y="341313"/>
            <a:ext cx="7051675" cy="1038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The Cycle of Reflection</a:t>
            </a:r>
          </a:p>
        </p:txBody>
      </p:sp>
      <p:sp>
        <p:nvSpPr>
          <p:cNvPr id="271363" name="Rectangle 3"/>
          <p:cNvSpPr>
            <a:spLocks noChangeArrowheads="1"/>
          </p:cNvSpPr>
          <p:nvPr/>
        </p:nvSpPr>
        <p:spPr bwMode="auto">
          <a:xfrm>
            <a:off x="685800" y="1676400"/>
            <a:ext cx="82296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1" hangingPunct="1"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 What am I doing?</a:t>
            </a:r>
          </a:p>
          <a:p>
            <a:pPr algn="l" eaLnBrk="1" hangingPunct="1"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 Why am I doing what I do?</a:t>
            </a:r>
          </a:p>
          <a:p>
            <a:pPr algn="l" eaLnBrk="1" hangingPunct="1"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 Is what I am doing effective?</a:t>
            </a:r>
          </a:p>
          <a:p>
            <a:pPr algn="l" eaLnBrk="1" hangingPunct="1"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 How are students responding to 	my teaching?</a:t>
            </a:r>
          </a:p>
          <a:p>
            <a:pPr algn="l" eaLnBrk="1" hangingPunct="1">
              <a:buFontTx/>
              <a:buChar char="•"/>
            </a:pPr>
            <a:r>
              <a:rPr lang="en-US" sz="3200" b="1">
                <a:solidFill>
                  <a:schemeClr val="tx2"/>
                </a:solidFill>
              </a:rPr>
              <a:t> How can I improve what I am 	doing?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1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9225" y="341313"/>
            <a:ext cx="7051675" cy="1038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References and Resources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85800" y="1905000"/>
            <a:ext cx="83058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Angelo, T. (1993), </a:t>
            </a:r>
            <a:r>
              <a:rPr lang="en-US" b="1" i="1" dirty="0">
                <a:solidFill>
                  <a:schemeClr val="tx2"/>
                </a:solidFill>
              </a:rPr>
              <a:t>Classroom assessment techniques: A 	handbook for teachers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b="1" dirty="0" err="1">
                <a:solidFill>
                  <a:schemeClr val="tx2"/>
                </a:solidFill>
              </a:rPr>
              <a:t>Jossey</a:t>
            </a:r>
            <a:r>
              <a:rPr lang="en-US" b="1" dirty="0">
                <a:solidFill>
                  <a:schemeClr val="tx2"/>
                </a:solidFill>
              </a:rPr>
              <a:t>-Bass, San Francisco.</a:t>
            </a:r>
          </a:p>
          <a:p>
            <a:pPr algn="l" eaLnBrk="1" hangingPunct="1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Brookfield, S. D. (1995). </a:t>
            </a:r>
            <a:r>
              <a:rPr lang="en-US" b="1" i="1" dirty="0">
                <a:solidFill>
                  <a:schemeClr val="tx2"/>
                </a:solidFill>
              </a:rPr>
              <a:t>Becoming a critically reflective 	teacher</a:t>
            </a:r>
            <a:r>
              <a:rPr lang="en-US" b="1" dirty="0">
                <a:solidFill>
                  <a:schemeClr val="tx2"/>
                </a:solidFill>
              </a:rPr>
              <a:t>. San Francisco: </a:t>
            </a:r>
            <a:r>
              <a:rPr lang="en-US" b="1" dirty="0" err="1">
                <a:solidFill>
                  <a:schemeClr val="tx2"/>
                </a:solidFill>
              </a:rPr>
              <a:t>Jossey</a:t>
            </a:r>
            <a:r>
              <a:rPr lang="en-US" b="1" dirty="0">
                <a:solidFill>
                  <a:schemeClr val="tx2"/>
                </a:solidFill>
              </a:rPr>
              <a:t>-Bass.</a:t>
            </a:r>
          </a:p>
          <a:p>
            <a:pPr algn="l" eaLnBrk="1" hangingPunct="1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Costa, A. &amp; </a:t>
            </a:r>
            <a:r>
              <a:rPr lang="en-US" b="1" dirty="0" err="1">
                <a:solidFill>
                  <a:schemeClr val="tx2"/>
                </a:solidFill>
              </a:rPr>
              <a:t>Garmston</a:t>
            </a:r>
            <a:r>
              <a:rPr lang="en-US" b="1" dirty="0">
                <a:solidFill>
                  <a:schemeClr val="tx2"/>
                </a:solidFill>
              </a:rPr>
              <a:t>, R. (1994). </a:t>
            </a:r>
            <a:r>
              <a:rPr lang="en-US" b="1" i="1" dirty="0">
                <a:solidFill>
                  <a:schemeClr val="tx2"/>
                </a:solidFill>
              </a:rPr>
              <a:t>Cognitive coaching: a 	foundation for renaissance schools</a:t>
            </a:r>
            <a:r>
              <a:rPr lang="en-US" b="1" dirty="0">
                <a:solidFill>
                  <a:schemeClr val="tx2"/>
                </a:solidFill>
              </a:rPr>
              <a:t>. Norwood, MA: 	Christopher Gordon. </a:t>
            </a:r>
          </a:p>
          <a:p>
            <a:pPr algn="l" eaLnBrk="1" hangingPunct="1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Jacobs, H. M. (2008). Information literacy and reflective 	pedagogical praxis. </a:t>
            </a:r>
            <a:r>
              <a:rPr lang="en-US" b="1" i="1" dirty="0">
                <a:solidFill>
                  <a:schemeClr val="tx2"/>
                </a:solidFill>
              </a:rPr>
              <a:t>Journal of Academic Librarianship</a:t>
            </a:r>
            <a:r>
              <a:rPr lang="en-US" b="1" dirty="0">
                <a:solidFill>
                  <a:schemeClr val="tx2"/>
                </a:solidFill>
              </a:rPr>
              <a:t>, 	</a:t>
            </a:r>
            <a:r>
              <a:rPr lang="en-US" b="1" i="1" dirty="0">
                <a:solidFill>
                  <a:schemeClr val="tx2"/>
                </a:solidFill>
              </a:rPr>
              <a:t>34</a:t>
            </a:r>
            <a:r>
              <a:rPr lang="en-US" b="1" dirty="0">
                <a:solidFill>
                  <a:schemeClr val="tx2"/>
                </a:solidFill>
              </a:rPr>
              <a:t>(3), 256-262. Retrieved from 	</a:t>
            </a:r>
            <a:r>
              <a:rPr lang="en-US" b="1" dirty="0">
                <a:solidFill>
                  <a:schemeClr val="bg2"/>
                </a:solidFill>
                <a:hlinkClick r:id="rId4"/>
              </a:rPr>
              <a:t>http://www.journals.elsevier.com/the-journal-of-</a:t>
            </a:r>
            <a:r>
              <a:rPr lang="en-US" b="1" dirty="0">
                <a:solidFill>
                  <a:schemeClr val="bg2"/>
                </a:solidFill>
              </a:rPr>
              <a:t>	</a:t>
            </a:r>
            <a:r>
              <a:rPr lang="en-US" b="1" dirty="0">
                <a:solidFill>
                  <a:schemeClr val="bg2"/>
                </a:solidFill>
                <a:hlinkClick r:id="rId5"/>
              </a:rPr>
              <a:t>academic-librarianship/</a:t>
            </a:r>
            <a:r>
              <a:rPr lang="en-US" b="1" dirty="0">
                <a:solidFill>
                  <a:schemeClr val="bg2"/>
                </a:solidFill>
              </a:rPr>
              <a:t> </a:t>
            </a:r>
          </a:p>
          <a:p>
            <a:pPr algn="l" eaLnBrk="1" hangingPunct="1">
              <a:buFontTx/>
              <a:buChar char="•"/>
            </a:pPr>
            <a:r>
              <a:rPr lang="en-US" b="1" dirty="0">
                <a:solidFill>
                  <a:schemeClr val="bg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Macdonald, K. (2009). Out of the boot camp and into the 	chrysalis: a reflective practice case study. </a:t>
            </a:r>
            <a:r>
              <a:rPr lang="en-US" b="1" i="1" dirty="0">
                <a:solidFill>
                  <a:schemeClr val="tx2"/>
                </a:solidFill>
              </a:rPr>
              <a:t>The 	Australian Library Journal</a:t>
            </a:r>
            <a:r>
              <a:rPr lang="en-US" b="1" dirty="0">
                <a:solidFill>
                  <a:schemeClr val="tx2"/>
                </a:solidFill>
              </a:rPr>
              <a:t>, </a:t>
            </a:r>
            <a:r>
              <a:rPr lang="en-US" b="1" i="1" dirty="0">
                <a:solidFill>
                  <a:schemeClr val="tx2"/>
                </a:solidFill>
              </a:rPr>
              <a:t>58</a:t>
            </a:r>
            <a:r>
              <a:rPr lang="en-US" b="1" dirty="0">
                <a:solidFill>
                  <a:schemeClr val="tx2"/>
                </a:solidFill>
              </a:rPr>
              <a:t>(1), 17-27. Retrieved 	from </a:t>
            </a:r>
            <a:r>
              <a:rPr lang="en-US" b="1" dirty="0" smtClean="0">
                <a:solidFill>
                  <a:schemeClr val="tx2"/>
                </a:solidFill>
                <a:hlinkClick r:id="rId6"/>
              </a:rPr>
              <a:t>http://www.alia.org.au/publishing/alj/58/ALJ_</a:t>
            </a:r>
            <a:br>
              <a:rPr lang="en-US" b="1" dirty="0" smtClean="0">
                <a:solidFill>
                  <a:schemeClr val="tx2"/>
                </a:solidFill>
                <a:hlinkClick r:id="rId6"/>
              </a:rPr>
            </a:br>
            <a:r>
              <a:rPr lang="en-US" b="1" dirty="0" smtClean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  <a:hlinkClick r:id="rId6"/>
              </a:rPr>
              <a:t>Feb2009_Vol58_N1_web.pdf</a:t>
            </a:r>
            <a:endParaRPr lang="en-US" b="1" dirty="0">
              <a:solidFill>
                <a:schemeClr val="bg2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19225" y="341313"/>
            <a:ext cx="7051675" cy="1038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800" b="1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References and Resources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85800" y="1752600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  <a:cs typeface="Times New Roman" pitchFamily="18" charset="0"/>
              </a:rPr>
              <a:t>Schön</a:t>
            </a:r>
            <a:r>
              <a:rPr lang="en-US" b="1" dirty="0">
                <a:solidFill>
                  <a:schemeClr val="tx2"/>
                </a:solidFill>
                <a:cs typeface="Times New Roman" pitchFamily="18" charset="0"/>
              </a:rPr>
              <a:t>, D. (1987), </a:t>
            </a:r>
            <a:r>
              <a:rPr lang="en-US" b="1" i="1" dirty="0">
                <a:solidFill>
                  <a:srgbClr val="330033"/>
                </a:solidFill>
                <a:cs typeface="Times New Roman" pitchFamily="18" charset="0"/>
              </a:rPr>
              <a:t>Educating the Reflective Practitioner</a:t>
            </a:r>
            <a:r>
              <a:rPr lang="en-US" b="1" dirty="0">
                <a:solidFill>
                  <a:srgbClr val="330033"/>
                </a:solidFill>
                <a:cs typeface="Times New Roman" pitchFamily="18" charset="0"/>
              </a:rPr>
              <a:t>, 	</a:t>
            </a:r>
            <a:r>
              <a:rPr lang="en-US" b="1" dirty="0" err="1">
                <a:solidFill>
                  <a:srgbClr val="330033"/>
                </a:solidFill>
                <a:cs typeface="Times New Roman" pitchFamily="18" charset="0"/>
              </a:rPr>
              <a:t>Jossey</a:t>
            </a:r>
            <a:r>
              <a:rPr lang="en-US" b="1" dirty="0">
                <a:solidFill>
                  <a:srgbClr val="330033"/>
                </a:solidFill>
                <a:cs typeface="Times New Roman" pitchFamily="18" charset="0"/>
              </a:rPr>
              <a:t>-Bass, San Francisco. </a:t>
            </a:r>
            <a:endParaRPr lang="en-US" b="1" dirty="0" smtClean="0">
              <a:solidFill>
                <a:srgbClr val="330033"/>
              </a:solidFill>
            </a:endParaRPr>
          </a:p>
          <a:p>
            <a:pPr algn="l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Sinkinson</a:t>
            </a:r>
            <a:r>
              <a:rPr lang="en-US" b="1" dirty="0">
                <a:solidFill>
                  <a:schemeClr val="tx2"/>
                </a:solidFill>
              </a:rPr>
              <a:t>, C. (2011). “An assessment of peer coaching to 	drive professional development and reflective 	teaching.” </a:t>
            </a:r>
            <a:r>
              <a:rPr lang="en-US" b="1" i="1" dirty="0">
                <a:solidFill>
                  <a:schemeClr val="tx2"/>
                </a:solidFill>
              </a:rPr>
              <a:t>Communications in Information Literacy, 	5</a:t>
            </a:r>
            <a:r>
              <a:rPr lang="en-US" b="1" dirty="0">
                <a:solidFill>
                  <a:schemeClr val="tx2"/>
                </a:solidFill>
              </a:rPr>
              <a:t>(1), 9-20. Retrieved from 	</a:t>
            </a:r>
            <a:r>
              <a:rPr lang="en-US" b="1" dirty="0">
                <a:solidFill>
                  <a:schemeClr val="tx2"/>
                </a:solidFill>
                <a:hlinkClick r:id="rId4"/>
              </a:rPr>
              <a:t>http://www.comminfolit.org/index.php?journal=cil&amp;p</a:t>
            </a:r>
            <a:r>
              <a:rPr lang="en-US" b="1" dirty="0">
                <a:solidFill>
                  <a:schemeClr val="tx2"/>
                </a:solidFill>
              </a:rPr>
              <a:t>	</a:t>
            </a:r>
            <a:r>
              <a:rPr lang="en-US" b="1" dirty="0">
                <a:solidFill>
                  <a:schemeClr val="tx2"/>
                </a:solidFill>
                <a:hlinkClick r:id="rId4"/>
              </a:rPr>
              <a:t>age=</a:t>
            </a:r>
            <a:r>
              <a:rPr lang="en-US" b="1" dirty="0" err="1">
                <a:solidFill>
                  <a:schemeClr val="tx2"/>
                </a:solidFill>
                <a:hlinkClick r:id="rId4"/>
              </a:rPr>
              <a:t>article&amp;op</a:t>
            </a:r>
            <a:r>
              <a:rPr lang="en-US" b="1" dirty="0">
                <a:solidFill>
                  <a:schemeClr val="tx2"/>
                </a:solidFill>
                <a:hlinkClick r:id="rId4"/>
              </a:rPr>
              <a:t>=download&amp;path%5B%5D=v5i1p9&amp;pa</a:t>
            </a:r>
            <a:r>
              <a:rPr lang="en-US" b="1" dirty="0">
                <a:solidFill>
                  <a:schemeClr val="tx2"/>
                </a:solidFill>
              </a:rPr>
              <a:t>	</a:t>
            </a:r>
            <a:r>
              <a:rPr lang="en-US" b="1" dirty="0">
                <a:solidFill>
                  <a:schemeClr val="tx2"/>
                </a:solidFill>
                <a:hlinkClick r:id="rId4"/>
              </a:rPr>
              <a:t>th%5B%5D=126</a:t>
            </a:r>
            <a:endParaRPr lang="en-US" b="1" dirty="0">
              <a:solidFill>
                <a:schemeClr val="tx2"/>
              </a:solidFill>
            </a:endParaRPr>
          </a:p>
          <a:p>
            <a:pPr algn="l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Vidmar</a:t>
            </a:r>
            <a:r>
              <a:rPr lang="en-US" b="1" dirty="0">
                <a:solidFill>
                  <a:schemeClr val="tx2"/>
                </a:solidFill>
              </a:rPr>
              <a:t>, D. J. (2006). </a:t>
            </a:r>
            <a:r>
              <a:rPr lang="en-US" b="1" dirty="0" smtClean="0">
                <a:solidFill>
                  <a:schemeClr val="tx2"/>
                </a:solidFill>
              </a:rPr>
              <a:t>“</a:t>
            </a:r>
            <a:r>
              <a:rPr lang="en-US" b="1" dirty="0" smtClean="0">
                <a:solidFill>
                  <a:schemeClr val="tx2"/>
                </a:solidFill>
                <a:hlinkClick r:id="rId5"/>
              </a:rPr>
              <a:t>Reflective peer coaching: Crafting </a:t>
            </a:r>
            <a:r>
              <a:rPr lang="en-US" b="1" dirty="0" smtClean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  <a:hlinkClick r:id="rId5"/>
              </a:rPr>
              <a:t>collaborative self-assessment in teaching</a:t>
            </a:r>
            <a:r>
              <a:rPr lang="en-US" b="1" dirty="0" smtClean="0">
                <a:solidFill>
                  <a:schemeClr val="tx2"/>
                </a:solidFill>
              </a:rPr>
              <a:t>.” </a:t>
            </a:r>
            <a:r>
              <a:rPr lang="en-US" b="1" i="1" dirty="0">
                <a:solidFill>
                  <a:schemeClr val="tx2"/>
                </a:solidFill>
              </a:rPr>
              <a:t>Research 	Strategies</a:t>
            </a:r>
            <a:r>
              <a:rPr lang="en-US" b="1" dirty="0">
                <a:solidFill>
                  <a:schemeClr val="tx2"/>
                </a:solidFill>
              </a:rPr>
              <a:t>. </a:t>
            </a:r>
            <a:r>
              <a:rPr lang="en-US" b="1" i="1" dirty="0">
                <a:solidFill>
                  <a:schemeClr val="tx2"/>
                </a:solidFill>
              </a:rPr>
              <a:t>20</a:t>
            </a:r>
            <a:r>
              <a:rPr lang="en-US" b="1" dirty="0">
                <a:solidFill>
                  <a:schemeClr val="tx2"/>
                </a:solidFill>
              </a:rPr>
              <a:t>(3), 135-148.</a:t>
            </a:r>
          </a:p>
          <a:p>
            <a:pPr algn="l">
              <a:buFontTx/>
              <a:buChar char="•"/>
            </a:pP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Vidmar</a:t>
            </a:r>
            <a:r>
              <a:rPr lang="en-US" b="1" dirty="0">
                <a:solidFill>
                  <a:schemeClr val="tx2"/>
                </a:solidFill>
              </a:rPr>
              <a:t>, D. J. (</a:t>
            </a:r>
            <a:r>
              <a:rPr lang="en-US" b="1" dirty="0" smtClean="0">
                <a:solidFill>
                  <a:schemeClr val="tx2"/>
                </a:solidFill>
              </a:rPr>
              <a:t>2012, </a:t>
            </a:r>
            <a:r>
              <a:rPr lang="en-US" b="1" dirty="0">
                <a:solidFill>
                  <a:schemeClr val="tx2"/>
                </a:solidFill>
              </a:rPr>
              <a:t>May). “Collaborative Peer Conversation 	Questioning Strategies.” Retrieved 	from 	</a:t>
            </a:r>
            <a:r>
              <a:rPr lang="en-US" b="1" dirty="0" smtClean="0">
                <a:solidFill>
                  <a:schemeClr val="tx2"/>
                </a:solidFill>
                <a:hlinkClick r:id="rId6"/>
              </a:rPr>
              <a:t>http://webpages.sou.edu/~vidmar/conversation/cpc-</a:t>
            </a:r>
            <a:r>
              <a:rPr lang="en-US" b="1" dirty="0" smtClean="0">
                <a:solidFill>
                  <a:schemeClr val="tx2"/>
                </a:solidFill>
              </a:rPr>
              <a:t>	</a:t>
            </a:r>
            <a:r>
              <a:rPr lang="en-US" b="1" dirty="0" smtClean="0">
                <a:solidFill>
                  <a:schemeClr val="tx2"/>
                </a:solidFill>
                <a:hlinkClick r:id="rId6"/>
              </a:rPr>
              <a:t>questions-2012.doc</a:t>
            </a:r>
            <a:r>
              <a:rPr lang="en-US" b="1" dirty="0" smtClean="0">
                <a:solidFill>
                  <a:schemeClr val="tx2"/>
                </a:solidFill>
              </a:rPr>
              <a:t>.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76400" y="1676400"/>
            <a:ext cx="74676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Cultivating Intention and Reflection to Improve Teaching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696200" cy="1905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  <a:t>Dale </a:t>
            </a:r>
            <a:r>
              <a:rPr lang="en-US" sz="1800" b="1" dirty="0" err="1" smtClean="0">
                <a:solidFill>
                  <a:schemeClr val="tx2"/>
                </a:solidFill>
                <a:latin typeface="Verdana" pitchFamily="34" charset="0"/>
              </a:rPr>
              <a:t>Vidmar</a:t>
            </a:r>
            <a:endParaRPr lang="en-US" sz="18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Information Literacy and Instruction Librarian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Southern Oregon University Library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chemeClr val="tx2"/>
                </a:solidFill>
                <a:latin typeface="Verdana" pitchFamily="34" charset="0"/>
              </a:rPr>
              <a:t>vidmar@sou.edu</a:t>
            </a:r>
          </a:p>
          <a:p>
            <a:pPr eaLnBrk="1" hangingPunct="1">
              <a:lnSpc>
                <a:spcPct val="80000"/>
              </a:lnSpc>
            </a:pPr>
            <a:endParaRPr lang="en-US" sz="16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 b="1" dirty="0" smtClean="0">
                <a:solidFill>
                  <a:schemeClr val="tx2"/>
                </a:solidFill>
                <a:latin typeface="Verdana" pitchFamily="34" charset="0"/>
                <a:hlinkClick r:id="rId4"/>
              </a:rPr>
              <a:t>http://webpages.sou.edu/~vidmar/lotw2012/vidmar.pptx</a:t>
            </a:r>
            <a: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  <a:t/>
            </a:r>
            <a:br>
              <a:rPr lang="en-US" sz="1800" b="1" dirty="0" smtClean="0">
                <a:solidFill>
                  <a:schemeClr val="tx2"/>
                </a:solidFill>
                <a:latin typeface="Verdana" pitchFamily="34" charset="0"/>
              </a:rPr>
            </a:br>
            <a:endParaRPr lang="en-US" sz="10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000" b="1" dirty="0" smtClean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2362200" y="5943600"/>
            <a:ext cx="457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000" b="1" dirty="0" smtClean="0">
                <a:solidFill>
                  <a:schemeClr val="tx2"/>
                </a:solidFill>
              </a:rPr>
              <a:t>LOEX of the West 2012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Woodbury University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Burbank, California</a:t>
            </a:r>
            <a:endParaRPr lang="en-US" sz="1000" b="1" dirty="0">
              <a:solidFill>
                <a:schemeClr val="tx2"/>
              </a:solidFill>
            </a:endParaRPr>
          </a:p>
          <a:p>
            <a:r>
              <a:rPr lang="en-US" sz="1000" b="1" dirty="0" smtClean="0">
                <a:solidFill>
                  <a:schemeClr val="tx2"/>
                </a:solidFill>
              </a:rPr>
              <a:t>June 8, 2012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762000"/>
            <a:ext cx="8382000" cy="6159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Collaborative Peer Conversation:</a:t>
            </a:r>
            <a:endParaRPr lang="en-US" sz="3400" dirty="0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452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924800" cy="1143000"/>
          </a:xfrm>
        </p:spPr>
        <p:txBody>
          <a:bodyPr/>
          <a:lstStyle/>
          <a:p>
            <a:pPr algn="ctr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Collaborative Peer Conversation</a:t>
            </a:r>
            <a:endParaRPr lang="en-US" sz="4000" b="1" u="sng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762000" y="2514600"/>
            <a:ext cx="83058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2200" b="1" dirty="0">
                <a:solidFill>
                  <a:schemeClr val="tx2"/>
                </a:solidFill>
              </a:rPr>
              <a:t>Structure a collaborative peer conversation with 	a colleague based on sample questions.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2200" b="1" dirty="0">
                <a:solidFill>
                  <a:schemeClr val="tx2"/>
                </a:solidFill>
              </a:rPr>
              <a:t>Differentiate formative on-going, collaborative 	assessment vs. summative periodic, high 	stakes evaluation activities.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2200" b="1" dirty="0" smtClean="0">
                <a:solidFill>
                  <a:schemeClr val="tx2"/>
                </a:solidFill>
              </a:rPr>
              <a:t>Articulate </a:t>
            </a:r>
            <a:r>
              <a:rPr lang="en-US" sz="2200" b="1" dirty="0">
                <a:solidFill>
                  <a:schemeClr val="tx2"/>
                </a:solidFill>
              </a:rPr>
              <a:t>intentions in a conversational 	manner with a colleague and reflect upon 	those intentions in the context of teaching.</a:t>
            </a:r>
          </a:p>
          <a:p>
            <a:pPr marL="514350" indent="-514350" algn="l">
              <a:buFont typeface="Times New Roman" pitchFamily="18" charset="0"/>
              <a:buAutoNum type="arabicPeriod"/>
            </a:pPr>
            <a:r>
              <a:rPr lang="en-US" sz="2200" b="1" dirty="0">
                <a:solidFill>
                  <a:schemeClr val="tx2"/>
                </a:solidFill>
              </a:rPr>
              <a:t>Improve their individual teaching practice by 	engaging in a personal formative assessment 	cycle of intention, action, and reflection.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609600" y="1600200"/>
            <a:ext cx="815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</a:rPr>
              <a:t>Learning Outcomes: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</a:rPr>
              <a:t>Participants will be able to: </a:t>
            </a:r>
            <a:endParaRPr lang="en-US" sz="2400" b="1" dirty="0"/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At our institution, we actively work to improve our teaching outside the classroom.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71140998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7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Teaching is a personal and individual practice. I prefer to keep it to myself.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57126428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1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The Journey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31857" y="4953000"/>
            <a:ext cx="683392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Collaborative Peer Conversation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- self-actualization/teacher integral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- centers on colleagues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- formative on-going process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295400" y="3195934"/>
            <a:ext cx="76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Reflective Peer Coaching</a:t>
            </a:r>
          </a:p>
          <a:p>
            <a:pPr algn="l"/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US" sz="2400" b="1" dirty="0" smtClean="0">
                <a:solidFill>
                  <a:schemeClr val="tx2"/>
                </a:solidFill>
              </a:rPr>
              <a:t>- self-actualization/teacher integral </a:t>
            </a:r>
          </a:p>
          <a:p>
            <a:pPr algn="l"/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   - the word coach was confusing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39301" y="1828800"/>
            <a:ext cx="75902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Cognitive Coaching (Costa and </a:t>
            </a:r>
            <a:r>
              <a:rPr lang="en-US" sz="2400" b="1" dirty="0" err="1" smtClean="0">
                <a:solidFill>
                  <a:schemeClr val="tx2"/>
                </a:solidFill>
              </a:rPr>
              <a:t>Garmston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</a:p>
          <a:p>
            <a:pPr algn="l"/>
            <a:r>
              <a:rPr lang="en-US" sz="2400" b="1" dirty="0" smtClean="0">
                <a:solidFill>
                  <a:schemeClr val="tx2"/>
                </a:solidFill>
              </a:rPr>
              <a:t>    - coach is integral</a:t>
            </a:r>
            <a:endParaRPr lang="en-US" sz="24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590800" y="2707332"/>
            <a:ext cx="381000" cy="416868"/>
          </a:xfrm>
          <a:prstGeom prst="straightConnector1">
            <a:avLst/>
          </a:prstGeom>
          <a:solidFill>
            <a:schemeClr val="accent1">
              <a:alpha val="0"/>
            </a:schemeClr>
          </a:solidFill>
          <a:ln w="15875" cap="flat" cmpd="sng" algn="ctr">
            <a:solidFill>
              <a:srgbClr val="070605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Arrow Connector 9"/>
          <p:cNvCxnSpPr/>
          <p:nvPr/>
        </p:nvCxnSpPr>
        <p:spPr bwMode="auto">
          <a:xfrm>
            <a:off x="4212744" y="4536132"/>
            <a:ext cx="381000" cy="416868"/>
          </a:xfrm>
          <a:prstGeom prst="straightConnector1">
            <a:avLst/>
          </a:prstGeom>
          <a:solidFill>
            <a:schemeClr val="accent1">
              <a:alpha val="0"/>
            </a:schemeClr>
          </a:solidFill>
          <a:ln w="15875" cap="flat" cmpd="sng" algn="ctr">
            <a:solidFill>
              <a:srgbClr val="070605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05020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The Intentional Teacher</a:t>
            </a:r>
          </a:p>
        </p:txBody>
      </p:sp>
      <p:sp>
        <p:nvSpPr>
          <p:cNvPr id="265219" name="Rectangle 3"/>
          <p:cNvSpPr>
            <a:spLocks noChangeArrowheads="1"/>
          </p:cNvSpPr>
          <p:nvPr/>
        </p:nvSpPr>
        <p:spPr bwMode="auto">
          <a:xfrm>
            <a:off x="1371600" y="2133600"/>
            <a:ext cx="67056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A primary characteristic of an outstanding teacher is intentionality–</a:t>
            </a:r>
          </a:p>
          <a:p>
            <a:endParaRPr lang="en-US" sz="3600" b="1" dirty="0">
              <a:solidFill>
                <a:schemeClr val="tx2"/>
              </a:solidFill>
            </a:endParaRPr>
          </a:p>
          <a:p>
            <a:r>
              <a:rPr lang="en-US" sz="3600" b="1" dirty="0">
                <a:solidFill>
                  <a:schemeClr val="tx2"/>
                </a:solidFill>
              </a:rPr>
              <a:t>Having a purpose with which to cultivate informed reflection.</a:t>
            </a: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838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33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 typically feel apprehensive or anxious when I have a colleague evaluation.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37481827"/>
              </p:ext>
            </p:extLst>
          </p:nvPr>
        </p:nvGraphicFramePr>
        <p:xfrm>
          <a:off x="4508500" y="2168525"/>
          <a:ext cx="4572000" cy="462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Chart" r:id="rId6" imgW="4571910" imgH="5143500" progId="MSGraph.Chart.8">
                  <p:embed followColorScheme="full"/>
                </p:oleObj>
              </mc:Choice>
              <mc:Fallback>
                <p:oleObj name="Chart" r:id="rId6" imgW="4571910" imgH="5143500" progId="MSGraph.Chart.8">
                  <p:embed followColorScheme="full"/>
                  <p:pic>
                    <p:nvPicPr>
                      <p:cNvPr id="0" name="TPChar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2168525"/>
                        <a:ext cx="4572000" cy="462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328738" y="2168525"/>
            <a:ext cx="6583362" cy="0"/>
          </a:xfrm>
          <a:prstGeom prst="line">
            <a:avLst/>
          </a:prstGeom>
          <a:ln w="19050">
            <a:solidFill>
              <a:srgbClr val="07060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3" name="TPAnswers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200025" y="2514600"/>
            <a:ext cx="4419600" cy="4525963"/>
          </a:xfrm>
        </p:spPr>
        <p:txBody>
          <a:bodyPr>
            <a:noAutofit/>
          </a:bodyPr>
          <a:lstStyle/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Disagree</a:t>
            </a:r>
          </a:p>
          <a:p>
            <a:pPr marL="514350" indent="-514350" eaLnBrk="1" hangingPunct="1">
              <a:spcAft>
                <a:spcPts val="0"/>
              </a:spcAft>
              <a:buClr>
                <a:srgbClr val="330033"/>
              </a:buClr>
              <a:buFont typeface="Arial" charset="0"/>
              <a:buAutoNum type="arabicPeriod"/>
            </a:pPr>
            <a:r>
              <a:rPr lang="en-US" dirty="0" smtClean="0">
                <a:solidFill>
                  <a:srgbClr val="330033"/>
                </a:solidFill>
                <a:latin typeface="Cooper Black" pitchFamily="18" charset="0"/>
              </a:rPr>
              <a:t>Strongly Disagree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Collaborative Peer Conversation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524000" y="2057400"/>
            <a:ext cx="65532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 b="1">
                <a:solidFill>
                  <a:schemeClr val="tx2"/>
                </a:solidFill>
              </a:rPr>
              <a:t>A formative process that facilitates introspection and self-awareness prior to, during, and after teaching.</a:t>
            </a:r>
          </a:p>
        </p:txBody>
      </p:sp>
      <p:sp>
        <p:nvSpPr>
          <p:cNvPr id="327684" name="Line 4"/>
          <p:cNvSpPr>
            <a:spLocks noChangeShapeType="1"/>
          </p:cNvSpPr>
          <p:nvPr/>
        </p:nvSpPr>
        <p:spPr bwMode="auto">
          <a:xfrm>
            <a:off x="2057400" y="2667000"/>
            <a:ext cx="266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6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POWERPOINTVERSION" val="14.0"/>
  <p:tag name="INCLUDESESSION" val="True"/>
  <p:tag name="TASKPANEKEY" val="28237d95-2b29-4b4a-8459-cc0244bbccac"/>
  <p:tag name="TPFULLVERSION" val="4.3.2.1178"/>
  <p:tag name="LUIDIAENABLED" val="False"/>
  <p:tag name="EXPANDSHOWBAR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5"/>
  <p:tag name="SLIDEGUID" val="6B71602D82C54FFE893A83454C799454"/>
  <p:tag name="QUESTIONALIAS" val="Teaching is a personal and individual practice."/>
  <p:tag name="COUNTDOWNHEIGHT" val="80"/>
  <p:tag name="COUNTDOWNWIDTH" val="100"/>
  <p:tag name="RESTORECOUNTDOWNTIMER" val="False"/>
  <p:tag name="TOTALRESPONSES" val="4"/>
  <p:tag name="RESPONSECOUNT" val="4"/>
  <p:tag name="SLICED" val="False"/>
  <p:tag name="RESPONSES" val="3;4;2;2;"/>
  <p:tag name="CHARTSTRINGSTD" val="0 2 1 1"/>
  <p:tag name="CHARTSTRINGREV" val="1 1 2 0"/>
  <p:tag name="CHARTSTRINGSTDPER" val="0 0.5 0.25 0.25"/>
  <p:tag name="CHARTSTRINGREVPER" val="0.25 0.25 0.5 0"/>
  <p:tag name="VALUES" val="No Value|smicln|No Value|smicln|No Value|smicln|No Value"/>
  <p:tag name="RESPONSESGATHERED" val="False"/>
  <p:tag name="ANONYMOUSTEMP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6"/>
  <p:tag name="SLIDEGUID" val="476115AADA4D44A2B99AC3454C9DF2E8"/>
  <p:tag name="QUESTIONALIAS" val="I typically feel apprehensive or anxious when I have a colleague evaluation."/>
  <p:tag name="COUNTDOWNHEIGHT" val="80"/>
  <p:tag name="COUNTDOWNWIDTH" val="100"/>
  <p:tag name="RESPONSECOUNT" val="15"/>
  <p:tag name="SLICED" val="False"/>
  <p:tag name="RESPONSES" val="1;3;1;3;2;2;1;2;3;3;1;2;4;2;3;"/>
  <p:tag name="CHARTSTRINGSTD" val="4 5 5 1"/>
  <p:tag name="CHARTSTRINGREV" val="1 5 5 4"/>
  <p:tag name="CHARTSTRINGSTDPER" val="0.266666666666667 0.333333333333333 0.333333333333333 0.0666666666666667"/>
  <p:tag name="CHARTSTRINGREVPER" val="0.0666666666666667 0.333333333333333 0.333333333333333 0.266666666666667"/>
  <p:tag name="RESTORECOUNTDOWNTIMER" val="False"/>
  <p:tag name="TOTALRESPONSES" val="0"/>
  <p:tag name="VALUES" val="No Value|smicln|No Value|smicln|No Value|smicln|No Value"/>
  <p:tag name="RESPONSESGATHERED" val="False"/>
  <p:tag name="ANONYMOUSTEMP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6"/>
  <p:tag name="SLIDEGUID" val="DD88ECF171274B45A6C1EE8A08308EE6"/>
  <p:tag name="QUESTIONALIAS" val="I rarely have time to talk about teaching with my colleagues ."/>
  <p:tag name="COUNTDOWNHEIGHT" val="80"/>
  <p:tag name="COUNTDOWNWIDTH" val="100"/>
  <p:tag name="RESPONSECOUNT" val="16"/>
  <p:tag name="SLICED" val="False"/>
  <p:tag name="RESPONSES" val="1;1;3;2;2;2;2;3;2;1;1;1;1;1;2;3;"/>
  <p:tag name="CHARTSTRINGSTD" val="7 6 3 0"/>
  <p:tag name="CHARTSTRINGREV" val="0 3 6 7"/>
  <p:tag name="CHARTSTRINGSTDPER" val="0.4375 0.375 0.1875 0"/>
  <p:tag name="CHARTSTRINGREVPER" val="0 0.1875 0.375 0.4375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7"/>
  <p:tag name="SLIDEGUID" val="C316D66FEBEE491E90753995B49F38A4"/>
  <p:tag name="QUESTIONALIAS" val="So far, the process seems very clear. I understand my role as teacher and as facilitator."/>
  <p:tag name="COUNTDOWNHEIGHT" val="80"/>
  <p:tag name="COUNTDOWNWIDTH" val="100"/>
  <p:tag name="RESPONSECOUNT" val="16"/>
  <p:tag name="SLICED" val="False"/>
  <p:tag name="RESPONSES" val="2;1;1;1;2;1;1;1;1;1;2;2;1;1;2;2;"/>
  <p:tag name="CHARTSTRINGSTD" val="10 6 0 0"/>
  <p:tag name="CHARTSTRINGREV" val="0 0 6 10"/>
  <p:tag name="CHARTSTRINGSTDPER" val="0.625 0.375 0 0"/>
  <p:tag name="CHARTSTRINGREVPER" val="0 0 0.375 0.625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6"/>
  <p:tag name="SLIDEGUID" val="BEC6BF34D66540479DD4D66ED9BCDBD2"/>
  <p:tag name="QUESTIONALIAS" val="I know why I am at this workshop and what I want to accomplish."/>
  <p:tag name="COUNTDOWNHEIGHT" val="80"/>
  <p:tag name="COUNTDOWNWIDTH" val="100"/>
  <p:tag name="RESTORECOUNTDOWNTIMER" val="False"/>
  <p:tag name="VALUES" val="No Value|smicln|No Value|smicln|No Value|smicln|No Value"/>
  <p:tag name="TOTALRESPONSES" val="4"/>
  <p:tag name="RESPONSECOUNT" val="4"/>
  <p:tag name="SLICED" val="False"/>
  <p:tag name="RESPONSES" val="1;2;4;4;"/>
  <p:tag name="CHARTSTRINGSTD" val="1 1 0 2"/>
  <p:tag name="CHARTSTRINGREV" val="2 0 1 1"/>
  <p:tag name="CHARTSTRINGSTDPER" val="0.25 0.25 0 0.5"/>
  <p:tag name="CHARTSTRINGREVPER" val="0.5 0 0.25 0.25"/>
  <p:tag name="RESPONSESGATHERED" val="False"/>
  <p:tag name="ANONYMOUSTEMP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6"/>
  <p:tag name="SLIDEGUID" val="A80F6241F176494DAC1D5ED7822CA2E4"/>
  <p:tag name="COUNTDOWNHEIGHT" val="80"/>
  <p:tag name="COUNTDOWNWIDTH" val="100"/>
  <p:tag name="RESPONSECOUNT" val="14"/>
  <p:tag name="SLICED" val="False"/>
  <p:tag name="RESPONSES" val="2;2;1;2;2;1;1;1;1;1;1;-;1;1;2;-;"/>
  <p:tag name="CHARTSTRINGSTD" val="9 5 0 0"/>
  <p:tag name="CHARTSTRINGREV" val="0 0 5 9"/>
  <p:tag name="CHARTSTRINGSTDPER" val="0.642857142857143 0.357142857142857 0 0"/>
  <p:tag name="CHARTSTRINGREVPER" val="0 0 0.357142857142857 0.642857142857143"/>
  <p:tag name="RESTORECOUNTDOWNTIMER" val="False"/>
  <p:tag name="VALUES" val="No Value|smicln|No Value|smicln|No Value|smicln|No Value"/>
  <p:tag name="QUESTIONALIAS" val="I felt comfortable talking to my peer buddy about my teaching."/>
  <p:tag name="TOTALRESPONSES" val="0"/>
  <p:tag name="RESPONSESGATHERED" val="False"/>
  <p:tag name="ANONYMOUSTEMP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QUESTIONALIAS" val="It was easier to talk about my intentions prior to teaching  than my reflections after."/>
  <p:tag name="SLIDEORDER" val="7"/>
  <p:tag name="SLIDEGUID" val="661E749ED6C04A6C926DA867730F2B4A"/>
  <p:tag name="COUNTDOWNHEIGHT" val="80"/>
  <p:tag name="COUNTDOWNWIDTH" val="100"/>
  <p:tag name="RESPONSECOUNT" val="14"/>
  <p:tag name="SLICED" val="False"/>
  <p:tag name="RESPONSES" val="3;3;2;2;2;2;-;3;3;3;3;3;3;2;3;-;"/>
  <p:tag name="CHARTSTRINGSTD" val="0 5 9 0"/>
  <p:tag name="CHARTSTRINGREV" val="0 9 5 0"/>
  <p:tag name="CHARTSTRINGSTDPER" val="0 0.357142857142857 0.642857142857143 0"/>
  <p:tag name="CHARTSTRINGREVPER" val="0 0.642857142857143 0.357142857142857 0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8"/>
  <p:tag name="SLIDEGUID" val="71130544DFBD4C6B95CDC4B0BFA33791"/>
  <p:tag name="QUESTIONALIAS" val="The collaborative conversation helped to make me more aware of my teaching practice."/>
  <p:tag name="COUNTDOWNHEIGHT" val="80"/>
  <p:tag name="COUNTDOWNWIDTH" val="100"/>
  <p:tag name="RESPONSECOUNT" val="15"/>
  <p:tag name="SLICED" val="False"/>
  <p:tag name="RESPONSES" val="1;2;1;2;1;1;1;2;2;1;2;1;1;1;3;-;"/>
  <p:tag name="CHARTSTRINGSTD" val="9 5 1 0"/>
  <p:tag name="CHARTSTRINGREV" val="0 1 5 9"/>
  <p:tag name="CHARTSTRINGSTDPER" val="0.6 0.333333333333333 0.0666666666666667 0"/>
  <p:tag name="CHARTSTRINGREVPER" val="0 0.0666666666666667 0.333333333333333 0.6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QUESTIONALIAS" val="It was easier to talk about my intentions prior to teaching  than my reflections after."/>
  <p:tag name="SLIDEORDER" val="8"/>
  <p:tag name="SLIDEGUID" val="FC9E1D80BE2D4D3BACFF18987B3D2F5A"/>
  <p:tag name="COUNTDOWNHEIGHT" val="80"/>
  <p:tag name="COUNTDOWNWIDTH" val="100"/>
  <p:tag name="RESPONSECOUNT" val="15"/>
  <p:tag name="SLICED" val="False"/>
  <p:tag name="RESPONSES" val="2;1;1;2;2;2;2;2;1;1;2;1;1;2;3;-;"/>
  <p:tag name="CHARTSTRINGSTD" val="6 8 1 0"/>
  <p:tag name="CHARTSTRINGREV" val="0 1 8 6"/>
  <p:tag name="CHARTSTRINGSTDPER" val="0.4 0.533333333333333 0.0666666666666667 0"/>
  <p:tag name="CHARTSTRINGREVPER" val="0 0.0666666666666667 0.533333333333333 0.4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9"/>
  <p:tag name="SLIDEGUID" val="B32E13721B2B4AB6A569DCC8A8AB4150"/>
  <p:tag name="COUNTDOWNHEIGHT" val="80"/>
  <p:tag name="COUNTDOWNWIDTH" val="100"/>
  <p:tag name="RESPONSECOUNT" val="14"/>
  <p:tag name="SLICED" val="False"/>
  <p:tag name="RESPONSES" val="1;1;1;1;1;1;1;2;1;2;1;1;1;1;"/>
  <p:tag name="CHARTSTRINGSTD" val="12 2 0 0"/>
  <p:tag name="CHARTSTRINGREV" val="0 0 2 12"/>
  <p:tag name="CHARTSTRINGSTDPER" val="0.857142857142857 0.142857142857143 0 0"/>
  <p:tag name="CHARTSTRINGREVPER" val="0 0 0.142857142857143 0.857142857142857"/>
  <p:tag name="QUESTIONALIAS" val="The collaborative peer conversation process was worthwhile. Let’s do it again!"/>
  <p:tag name="RESTORECOUNTDOWNTIMER" val="False"/>
  <p:tag name="VALUES" val="No Value|smicln|No Value|smicln|No Value|smicln|No Value"/>
  <p:tag name="TOTALRESPONSES" val="0"/>
  <p:tag name="RESPONSESGATHERED" val="False"/>
  <p:tag name="ANONYMOUSTEMP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DB4BE32542644B8ABFC6D90C6A0A61A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COUNTDOWNSECONDS" val="5"/>
  <p:tag name="ANSWERSALIAS" val="Strongly Agree|smicln|Agree|smicln|Disagree|smicln|Strongly Disagree"/>
  <p:tag name="SLIDEORDER" val="7"/>
  <p:tag name="SLIDEGUID" val="C6758D3D6D8B44A5AE1BEE1A20664476"/>
  <p:tag name="QUESTIONALIAS" val="At our institution, we actively work to improve our teaching outside the classroom."/>
  <p:tag name="COUNTDOWNHEIGHT" val="80"/>
  <p:tag name="COUNTDOWNWIDTH" val="100"/>
  <p:tag name="RESTORECOUNTDOWNTIMER" val="False"/>
  <p:tag name="VALUES" val="No Value|smicln|No Value|smicln|No Value|smicln|No Value"/>
  <p:tag name="TOTALRESPONSES" val="4"/>
  <p:tag name="RESPONSECOUNT" val="4"/>
  <p:tag name="SLICED" val="False"/>
  <p:tag name="RESPONSES" val="2;1;3;3;"/>
  <p:tag name="CHARTSTRINGSTD" val="1 1 2 0"/>
  <p:tag name="CHARTSTRINGREV" val="0 2 1 1"/>
  <p:tag name="CHARTSTRINGSTDPER" val="0.25 0.25 0.5 0"/>
  <p:tag name="CHARTSTRINGREVPER" val="0 0.5 0.25 0.25"/>
  <p:tag name="RESPONSESGATHERED" val="False"/>
  <p:tag name="ANONYMOUSTEMP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47"/>
  <p:tag name="FONTSIZE" val="28"/>
  <p:tag name="BULLETTYPE" val="ppBulletArabicPeriod"/>
  <p:tag name="ANSWERTEXT" val="Strongly Agree&#10;Agree&#10;Disagree&#10;Strongly Disagree"/>
</p:tagLst>
</file>

<file path=ppt/theme/theme1.xml><?xml version="1.0" encoding="utf-8"?>
<a:theme xmlns:a="http://schemas.openxmlformats.org/drawingml/2006/main" name="Layers">
  <a:themeElements>
    <a:clrScheme name="Custom 1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002060"/>
      </a:hlink>
      <a:folHlink>
        <a:srgbClr val="330033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hlink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7663</TotalTime>
  <Words>596</Words>
  <Application>Microsoft Office PowerPoint</Application>
  <PresentationFormat>On-screen Show (4:3)</PresentationFormat>
  <Paragraphs>161</Paragraphs>
  <Slides>26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Layers</vt:lpstr>
      <vt:lpstr>Microsoft Graph Chart</vt:lpstr>
      <vt:lpstr>Cultivating Intention and Reflection to Improve Teaching</vt:lpstr>
      <vt:lpstr>I know why I am at this workshop and what I want to accomplish.</vt:lpstr>
      <vt:lpstr>Collaborative Peer Conversation</vt:lpstr>
      <vt:lpstr>At our institution, we actively work to improve our teaching outside the classroom.</vt:lpstr>
      <vt:lpstr>Teaching is a personal and individual practice. I prefer to keep it to myself.</vt:lpstr>
      <vt:lpstr>The Journey</vt:lpstr>
      <vt:lpstr>The Intentional Teacher</vt:lpstr>
      <vt:lpstr>I typically feel apprehensive or anxious when I have a colleague evaluation.</vt:lpstr>
      <vt:lpstr>Collaborative Peer Conversation</vt:lpstr>
      <vt:lpstr>Summative Evaluation (sporadic, high stakes, judgmental     “great teacher” or “good job”) </vt:lpstr>
      <vt:lpstr>I rarely have time to talk about teaching with my colleagues.</vt:lpstr>
      <vt:lpstr>Levels of Reflection (Schön)</vt:lpstr>
      <vt:lpstr>Collaborative Peer Conversation</vt:lpstr>
      <vt:lpstr>Let’s try a planning conference</vt:lpstr>
      <vt:lpstr>So far, the process seems very clear. I understand my role as teacher and as facilitator.</vt:lpstr>
      <vt:lpstr>Collaborative Peer Conversation</vt:lpstr>
      <vt:lpstr>Let’s try a reflective conference</vt:lpstr>
      <vt:lpstr>I felt comfortable talking to my peer buddy about my teaching.</vt:lpstr>
      <vt:lpstr>It was easier to talk about my intentions prior to teaching  than my reflections after.</vt:lpstr>
      <vt:lpstr>The collaborative conversation helped to make me more aware of my teaching practice.</vt:lpstr>
      <vt:lpstr>I gained some new insight about my teaching from the collegial conversations.</vt:lpstr>
      <vt:lpstr>The collaborative peer conversation process was worthwhile. Let’s do it again!</vt:lpstr>
      <vt:lpstr>The Cycle of Reflection</vt:lpstr>
      <vt:lpstr>References and Resources</vt:lpstr>
      <vt:lpstr>References and Resources</vt:lpstr>
      <vt:lpstr>Cultivating Intention and Reflection to Improve Teaching</vt:lpstr>
    </vt:vector>
  </TitlesOfParts>
  <Company>Southern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Reflective Peer Facilitation: Crafting Collaborative Self-Assessment in Teaching</dc:title>
  <dc:creator>vidmar</dc:creator>
  <cp:lastModifiedBy>Southern Oregon University</cp:lastModifiedBy>
  <cp:revision>336</cp:revision>
  <cp:lastPrinted>2011-12-07T03:28:35Z</cp:lastPrinted>
  <dcterms:created xsi:type="dcterms:W3CDTF">2002-02-18T21:40:45Z</dcterms:created>
  <dcterms:modified xsi:type="dcterms:W3CDTF">2012-06-06T04:54:07Z</dcterms:modified>
</cp:coreProperties>
</file>