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94" r:id="rId2"/>
    <p:sldId id="297" r:id="rId3"/>
    <p:sldId id="298" r:id="rId4"/>
    <p:sldId id="308" r:id="rId5"/>
    <p:sldId id="304" r:id="rId6"/>
    <p:sldId id="299" r:id="rId7"/>
    <p:sldId id="300" r:id="rId8"/>
    <p:sldId id="317" r:id="rId9"/>
    <p:sldId id="306" r:id="rId10"/>
    <p:sldId id="305" r:id="rId11"/>
    <p:sldId id="302" r:id="rId12"/>
    <p:sldId id="303" r:id="rId13"/>
    <p:sldId id="309" r:id="rId14"/>
    <p:sldId id="318" r:id="rId15"/>
    <p:sldId id="316" r:id="rId16"/>
    <p:sldId id="307" r:id="rId17"/>
    <p:sldId id="310" r:id="rId18"/>
    <p:sldId id="311" r:id="rId19"/>
    <p:sldId id="312" r:id="rId20"/>
    <p:sldId id="315" r:id="rId21"/>
    <p:sldId id="314" r:id="rId22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3" autoAdjust="0"/>
    <p:restoredTop sz="94671" autoAdjust="0"/>
  </p:normalViewPr>
  <p:slideViewPr>
    <p:cSldViewPr>
      <p:cViewPr varScale="1">
        <p:scale>
          <a:sx n="66" d="100"/>
          <a:sy n="66" d="100"/>
        </p:scale>
        <p:origin x="-9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392C8-378B-4118-8E7F-CA0D9507A81E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0AE29-D5AD-4CF4-8BD2-8D505DFBF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8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F11D7-5ED0-440A-AE11-6216AAEF45E0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9C044-6875-4618-AE6E-4A6718E09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2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A1AF5-2A0E-4398-9E9D-15DD06E2E223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79CF4-C010-46C6-9F6C-0CEA8EA21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7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2C245-93A5-4466-9730-371FD7C5EF0D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A2E83-BC42-40C0-B74D-86A789FAF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1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57CD4-DEFA-4A47-96C5-CE7DFF2AA964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9AE37-2BA6-4DF5-AA2E-8794ABDCE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D4B8C-778C-492E-B009-D6DD7CCEC77C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9D1AD-5682-41AD-92D0-20774649E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88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0AA17-8443-4E69-816E-79E2E47A37CB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8F3E3-03EA-48E0-B776-6D04212E7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6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AC2D-5EA0-4773-8742-8B2CC94C45CC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3678B-549C-453C-9D06-0D8A6321F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1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177B5-55EB-4DC6-A000-89A2AE070BD9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67036-7306-4087-B7DF-7D15C538B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1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9A8C-AB51-4951-9CB9-85A4AE436CF3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72775-053E-49D1-8C08-4324E907B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8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958BA-D731-468E-9EBC-8488830C4264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D16D4-7634-49BC-AFAB-AC0FD1EB5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60000">
              <a:schemeClr val="accent1">
                <a:tint val="44500"/>
                <a:satMod val="160000"/>
                <a:alpha val="5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992DBD-B150-4A6B-973C-10617D70F4A1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D80DDF-1584-4004-8BE1-62FFBA6BC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bpages.sou.edu/~vidmar/onlinenw2013/vidmar.pptx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ickerschool.com/" TargetMode="External"/><Relationship Id="rId13" Type="http://schemas.openxmlformats.org/officeDocument/2006/relationships/image" Target="../media/image4.jpg"/><Relationship Id="rId3" Type="http://schemas.openxmlformats.org/officeDocument/2006/relationships/hyperlink" Target="http://www.turningtechnologies.com/" TargetMode="External"/><Relationship Id="rId7" Type="http://schemas.openxmlformats.org/officeDocument/2006/relationships/hyperlink" Target="http://www.polleverywhere.com/" TargetMode="Externa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6" Type="http://schemas.openxmlformats.org/officeDocument/2006/relationships/hyperlink" Target="http://qomo.com/ProductList.aspx?CategoryID=4" TargetMode="External"/><Relationship Id="rId11" Type="http://schemas.openxmlformats.org/officeDocument/2006/relationships/hyperlink" Target="http://www.smspoll.net/" TargetMode="External"/><Relationship Id="rId5" Type="http://schemas.openxmlformats.org/officeDocument/2006/relationships/hyperlink" Target="http://www.keypointinteractive.com/" TargetMode="External"/><Relationship Id="rId10" Type="http://schemas.openxmlformats.org/officeDocument/2006/relationships/hyperlink" Target="http://socrative.com/" TargetMode="External"/><Relationship Id="rId4" Type="http://schemas.openxmlformats.org/officeDocument/2006/relationships/hyperlink" Target="http://www.pcipro.com/" TargetMode="External"/><Relationship Id="rId9" Type="http://schemas.openxmlformats.org/officeDocument/2006/relationships/hyperlink" Target="http://irespond.com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r.lib.uwo.ca/cjsotl_rcacea/vol1/iss1/5/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Relationship Id="rId4" Type="http://schemas.openxmlformats.org/officeDocument/2006/relationships/hyperlink" Target="http://www.educause.edu/ero/article/clickers-and-cats-using-learner-response-systems-formative-assessments-classroo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ft.vanderbilt.edu/docs/classroom-response-system-clickers-bibliography/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ebpages.sou.edu/~vidmar/onlinenw2013/cats-outline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ebpages.sou.edu/~vidmar/onlinenw2013/vidmar.pptx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hyperlink" Target="http://webpages.sou.edu/~vidmar/onlinenw2013/cats-outline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1470025"/>
          </a:xfrm>
        </p:spPr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is Leaving Without You . . .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Me Knowing: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Interactive Classroom Assessment Techniques (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iCATs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Clicker Technology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tx1"/>
                </a:solidFill>
              </a:rPr>
              <a:t>Dale </a:t>
            </a:r>
            <a:r>
              <a:rPr lang="en-US" sz="2600" b="1" dirty="0" err="1">
                <a:solidFill>
                  <a:schemeClr val="tx1"/>
                </a:solidFill>
              </a:rPr>
              <a:t>Vidmar</a:t>
            </a:r>
            <a:r>
              <a:rPr lang="en-US" sz="2800" b="1" dirty="0">
                <a:solidFill>
                  <a:schemeClr val="tx1"/>
                </a:solidFill>
              </a:rPr>
              <a:t/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200" b="1" dirty="0">
                <a:solidFill>
                  <a:schemeClr val="tx1"/>
                </a:solidFill>
              </a:rPr>
              <a:t>Information Literacy and Instruction </a:t>
            </a:r>
            <a:r>
              <a:rPr lang="en-US" sz="2200" b="1" dirty="0" smtClean="0">
                <a:solidFill>
                  <a:schemeClr val="tx1"/>
                </a:solidFill>
              </a:rPr>
              <a:t>Coordinator/</a:t>
            </a:r>
            <a:br>
              <a:rPr lang="en-US" sz="2200" b="1" dirty="0" smtClean="0">
                <a:solidFill>
                  <a:schemeClr val="tx1"/>
                </a:solidFill>
              </a:rPr>
            </a:br>
            <a:r>
              <a:rPr lang="en-US" sz="2200" b="1" dirty="0" smtClean="0">
                <a:solidFill>
                  <a:schemeClr val="tx1"/>
                </a:solidFill>
              </a:rPr>
              <a:t>Education</a:t>
            </a:r>
            <a:r>
              <a:rPr lang="en-US" sz="2200" b="1" dirty="0">
                <a:solidFill>
                  <a:schemeClr val="tx1"/>
                </a:solidFill>
              </a:rPr>
              <a:t>, Communication, and</a:t>
            </a:r>
            <a:br>
              <a:rPr lang="en-US" sz="2200" b="1" dirty="0">
                <a:solidFill>
                  <a:schemeClr val="tx1"/>
                </a:solidFill>
              </a:rPr>
            </a:br>
            <a:r>
              <a:rPr lang="en-US" sz="2200" b="1" dirty="0">
                <a:solidFill>
                  <a:schemeClr val="tx1"/>
                </a:solidFill>
              </a:rPr>
              <a:t>Health, Physical Education, &amp; Leadership </a:t>
            </a:r>
            <a:r>
              <a:rPr lang="en-US" sz="2200" b="1" dirty="0" smtClean="0">
                <a:solidFill>
                  <a:schemeClr val="tx1"/>
                </a:solidFill>
              </a:rPr>
              <a:t>Librarian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1"/>
                </a:solidFill>
                <a:hlinkClick r:id="rId3"/>
              </a:rPr>
              <a:t>http://webpages.sou.edu/~vidmar/onlinenw2013/vidmar.pptx</a:t>
            </a:r>
            <a:endParaRPr lang="en-US" sz="1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Online Northwest 2013 Conference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Oregon State University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Corvallis, Oregon</a:t>
            </a:r>
            <a:endParaRPr lang="en-US" sz="16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February 8, 2013</a:t>
            </a:r>
            <a:endParaRPr lang="en-US" sz="1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14600" y="3276600"/>
            <a:ext cx="426720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37774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-25400" y="45720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Interactive Classroom Assessment Techniques (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iCATs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)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85800" y="2514600"/>
            <a:ext cx="7772400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Background Knowledge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Misconception/Preconception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Opinion Polls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Self-Confidence Survey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Check-In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 Reactions/Assessment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Assignment Ratings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Review Materials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Accentuate Important Points</a:t>
            </a:r>
          </a:p>
          <a:p>
            <a:pPr marL="514350" indent="-514350" algn="l">
              <a:buFont typeface="Times New Roman" pitchFamily="18" charset="0"/>
              <a:buAutoNum type="arabicPeriod"/>
            </a:pPr>
            <a:endParaRPr lang="en-US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94616" y="2123419"/>
            <a:ext cx="658336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4201452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86" y="22860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Audience Response Systems (Clickers)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1000" y="2514600"/>
            <a:ext cx="8686800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Turning Technologies </a:t>
            </a:r>
            <a:endParaRPr lang="en-US" sz="2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Padgett Communications</a:t>
            </a:r>
            <a:endParaRPr lang="en-US" sz="2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2800" b="1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5"/>
              </a:rPr>
              <a:t>Keypoint</a:t>
            </a: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5"/>
              </a:rPr>
              <a:t> Interactive </a:t>
            </a:r>
            <a:endParaRPr lang="en-US" sz="2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2800" b="1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6"/>
              </a:rPr>
              <a:t>QClick</a:t>
            </a:r>
            <a:endParaRPr lang="en-US" sz="2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7"/>
              </a:rPr>
              <a:t>Poll Everywhere </a:t>
            </a:r>
            <a:endParaRPr lang="en-US" sz="2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8"/>
              </a:rPr>
              <a:t>Clicker School </a:t>
            </a:r>
            <a:endParaRPr lang="en-US" sz="2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2800" b="1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9"/>
              </a:rPr>
              <a:t>iRespond</a:t>
            </a: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2800" b="1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10"/>
              </a:rPr>
              <a:t>Socrative</a:t>
            </a: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2800" b="1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11"/>
              </a:rPr>
              <a:t>SMSPoll</a:t>
            </a:r>
            <a:endParaRPr lang="en-US" sz="2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algn="l">
              <a:buFont typeface="Times New Roman" pitchFamily="18" charset="0"/>
              <a:buAutoNum type="arabicPeriod"/>
            </a:pPr>
            <a:endParaRPr lang="en-US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228600" y="1831032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Some Popular Clicker Systems: 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94617" y="1600200"/>
            <a:ext cx="658336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2743200"/>
            <a:ext cx="1333500" cy="2114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419598"/>
            <a:ext cx="2286000" cy="203847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6938891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86" y="22860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Audience Response Systems (Clickers)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457200" y="2514600"/>
            <a:ext cx="8458200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Research evidence suggests clickers increase student learning.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Pre- and post-test scores of 200 students 	determined student learning was the lowest 	when students did not have clickers (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Buhay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	Best, and McGuire, 2010).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clickers were used during varying intervals 	during class, students were better able to 	recall factual information. In addition, 	questions often alerted students to important 	information (Shapiro &amp; Gordon, 2012).</a:t>
            </a:r>
            <a:endParaRPr lang="en-US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228600" y="1831032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hy bother? 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94617" y="1600200"/>
            <a:ext cx="658336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9878899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86" y="22860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Audience Response Systems (Clickers)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457200" y="2514600"/>
            <a:ext cx="8610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14350" indent="-514350" algn="l">
              <a:buFont typeface="Times New Roman" pitchFamily="18" charset="0"/>
              <a:buAutoNum type="arabicPeriod"/>
            </a:pPr>
            <a:endParaRPr lang="en-US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228600" y="1831032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hy bother? 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94617" y="1600200"/>
            <a:ext cx="658336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46314" y="2556693"/>
            <a:ext cx="86214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Assess Prior Knowledge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Promote Interactivity/Participation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Elicit Diverse Points of View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Maintain Attention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Emphasize Major Ideas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Clarify Misconceptions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Ensure Understanding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Improve Teaching and Learning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Enhance the Learning Experience</a:t>
            </a: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950239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86" y="22860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Audience Response Systems (Clickers)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457200" y="2514600"/>
            <a:ext cx="84582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Research evidence suggests clickers increase nonconformity and willingness to respond.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Two groups of students (128 total) asked to 	respond to 50 controversial questions. Control 	group responded by a show of hands.  	Experimental group responded with clickers. 	Study concluded students with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clickers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responded with greater variability and were 	more comfortable answering the questions 	(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Stowell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Oldham, &amp; Bennett, 2012).</a:t>
            </a:r>
            <a:endParaRPr lang="en-US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228600" y="1831032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hy bother? 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94617" y="1600200"/>
            <a:ext cx="658336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8195652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Clicker Satisfaction</a:t>
            </a:r>
            <a:b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Summary of Study Criteria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47798" y="1676400"/>
            <a:ext cx="658336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69791"/>
              </p:ext>
            </p:extLst>
          </p:nvPr>
        </p:nvGraphicFramePr>
        <p:xfrm>
          <a:off x="495301" y="1828801"/>
          <a:ext cx="8077200" cy="3886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2699"/>
                <a:gridCol w="2247900"/>
                <a:gridCol w="3276601"/>
              </a:tblGrid>
              <a:tr h="777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 Criterion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Number of Sample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Significant </a:t>
                      </a:r>
                      <a:r>
                        <a:rPr lang="en-US" sz="2000" b="1" u="none" strike="noStrike" dirty="0" err="1">
                          <a:effectLst/>
                        </a:rPr>
                        <a:t>Postive</a:t>
                      </a:r>
                      <a:r>
                        <a:rPr lang="en-US" sz="2000" b="1" u="none" strike="noStrike" dirty="0">
                          <a:effectLst/>
                        </a:rPr>
                        <a:t> Outcomes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94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Actual performance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34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22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94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Satisfaction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47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46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20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Perceived performance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37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35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94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Attention span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23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94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Participation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94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Feedback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15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940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Ease of use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2401" y="6001434"/>
            <a:ext cx="876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Keough</a:t>
            </a:r>
            <a:r>
              <a:rPr lang="en-U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S. M. (2012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Clickers in the classroom: A review and a </a:t>
            </a:r>
            <a:r>
              <a:rPr lang="en-U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replication.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Journal </a:t>
            </a:r>
            <a:r>
              <a:rPr lang="en-U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of Management Education, 36(6), 822-847.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006851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86" y="22860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Designing “Effective” Questions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457200" y="1828800"/>
            <a:ext cx="8610600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Assess what you value.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Keep it simple.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Avoid double negatives.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Details belong in the question, not the  	answer.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Maintain consistent language.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 all cost, avoid “all of the above” or 	“none of the above.”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At all cost, 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avoid “a and b, b and c, or a 	and c. 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Share and discuss questions with 	colleagues. Take time to reflect.</a:t>
            </a:r>
          </a:p>
          <a:p>
            <a:pPr marL="514350" indent="-514350">
              <a:buFont typeface="Times New Roman" pitchFamily="18" charset="0"/>
              <a:buAutoNum type="arabicPeriod"/>
            </a:pPr>
            <a:endParaRPr lang="en-US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94617" y="1600200"/>
            <a:ext cx="658336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8002114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86" y="22860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Suggestions for Success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457200" y="1600200"/>
            <a:ext cx="86106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Use clickers to further class objectives. 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Make time to integrate clickers.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 prepared and have a Plan B.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Increase your creativity along with 	your experience.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Provide students with rationale of use.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Avoid too many questions—better to 	have 4-5 questions at well placed 	intervals during 50 minutes.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Revert back to a show of hands to gain 	a full appreciation of clickers. </a:t>
            </a:r>
          </a:p>
          <a:p>
            <a:pPr marL="514350" indent="-514350">
              <a:buFont typeface="Times New Roman" pitchFamily="18" charset="0"/>
              <a:buAutoNum type="arabicPeriod"/>
            </a:pPr>
            <a:endParaRPr lang="en-US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94617" y="1447800"/>
            <a:ext cx="658336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3627626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-18143" y="7620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References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228600" y="1371600"/>
            <a:ext cx="89154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Angelo, T. A., &amp; Cross, K. P. (1993). </a:t>
            </a:r>
            <a:r>
              <a:rPr lang="en-US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Classroom assessment </a:t>
            </a: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techniques</a:t>
            </a:r>
            <a:r>
              <a:rPr lang="en-US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: A handbook for college teachers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San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Francisco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0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Jossey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-Bass Publishers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en-US" sz="20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Buhay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D., Best, L. A., &amp; McGuire, K. (2010). The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effectiveness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of library instruction: Do student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response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systems (clickers) enhance learning? </a:t>
            </a:r>
            <a:r>
              <a:rPr lang="en-US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Canadian </a:t>
            </a:r>
            <a:r>
              <a:rPr lang="en-US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Journal for the Scholarship of Teaching and </a:t>
            </a: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Learning</a:t>
            </a:r>
            <a:r>
              <a:rPr lang="en-US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, 1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(1). Retrieved from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000" b="1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</a:t>
            </a:r>
            <a:r>
              <a:rPr lang="en-US" sz="2000" b="1" u="sng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://ir.lib.uwo.ca/cjsotl_rcacea/vol1/iss1/5/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Briggs, C. L., &amp; </a:t>
            </a:r>
            <a:r>
              <a:rPr lang="en-US" sz="20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Keyek-Franssen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D. (2010). Clickers and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CATs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: Using learner response systems for formative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assessments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in the classroom. </a:t>
            </a:r>
            <a:r>
              <a:rPr lang="en-US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EDUCAUSE Quarterly, </a:t>
            </a: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33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(4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). Retrieved from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000" b="1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</a:t>
            </a:r>
            <a:r>
              <a:rPr lang="en-US" sz="2000" b="1" u="sng" dirty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://</a:t>
            </a:r>
            <a:r>
              <a:rPr lang="en-US" sz="2000" b="1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www.educause.edu/ero/article/clickers-and-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000" b="1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cats-using-learner-response-systems-formative-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000" b="1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assessments-classroom</a:t>
            </a:r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94617" y="1143000"/>
            <a:ext cx="658336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3805403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-18143" y="7620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References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228600" y="1371600"/>
            <a:ext cx="89154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Bruff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D., (2012). Classroom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Response System (“Clickers”)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Bibliography. Retrieved from 	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http://cft.vanderbilt.edu/docs/classroom-response-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system-clickers-bibliography/</a:t>
            </a:r>
            <a:endParaRPr lang="en-US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Connor, E. (2011). Using cases and clickers in library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instruction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: Designed for science undergraduates.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Science </a:t>
            </a:r>
            <a:r>
              <a:rPr lang="en-US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&amp; Technology Libraries, 30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(3), 244-253.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doi:10.1080/0194262X.2011.592787</a:t>
            </a:r>
          </a:p>
          <a:p>
            <a:r>
              <a:rPr lang="en-US" sz="20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Keough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S. M. (2012) Clickers in the classroom: A review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and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 replication. 	Journal of Management Education,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36(6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), 822-847.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Retrieved from </a:t>
            </a: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ERIC</a:t>
            </a:r>
            <a:endParaRPr lang="en-US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Moniz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R. J., </a:t>
            </a:r>
            <a:r>
              <a:rPr lang="en-US" sz="20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Eshleman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J., Jewell, D., Mooney, B., &amp; Tran, C.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(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2010). The impact of information literacy-related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instruction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in the science classroom: clickers versus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nonclickers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College &amp; Undergraduate Libraries, </a:t>
            </a: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17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(4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), 349-364.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doi:10.1080/10691316.2010.525421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394617" y="1143000"/>
            <a:ext cx="658336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879401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1470025"/>
          </a:xfrm>
        </p:spPr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Existential Question: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14600" y="3733800"/>
            <a:ext cx="426720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0" y="25146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Why are We Here?</a:t>
            </a:r>
            <a:endParaRPr lang="en-US" sz="6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637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-18143" y="7620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References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228600" y="1371600"/>
            <a:ext cx="87630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Shapiro, A. M., &amp; Gordon, L. T. (2012). A controlled study of 	clicker-assisted memory enhancement in college 	classrooms. </a:t>
            </a:r>
            <a:r>
              <a:rPr lang="en-US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Applied Cognitive Psychology, 26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(4), 	635-643. doi:10.1002/acp.2843</a:t>
            </a:r>
          </a:p>
          <a:p>
            <a:r>
              <a:rPr lang="en-US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Stowell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J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R., Oldham, T., &amp; Bennett, D. 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(2010). Using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student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response systems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(“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clickers”) to combat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conformity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and shyness.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Teaching </a:t>
            </a:r>
            <a:r>
              <a:rPr lang="en-US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Of Psychology, </a:t>
            </a: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37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(2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), 135-140. Retrieved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from </a:t>
            </a:r>
            <a:r>
              <a:rPr lang="en-US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Psychology and </a:t>
            </a: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Behavioral </a:t>
            </a:r>
            <a:r>
              <a:rPr lang="en-US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Sciences </a:t>
            </a: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Collection</a:t>
            </a:r>
          </a:p>
          <a:p>
            <a:r>
              <a:rPr lang="en-US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Vidmar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D. (2013). Interactive Classroom Techniques 	(</a:t>
            </a:r>
            <a:r>
              <a:rPr lang="en-US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iCATs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Retrieved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from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://webpages.sou.edu/~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vidmar/onlinenw2013/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cats-outline.pdf</a:t>
            </a:r>
            <a:endParaRPr lang="en-US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94617" y="1143000"/>
            <a:ext cx="658336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929805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1470025"/>
          </a:xfrm>
        </p:spPr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is Leaving Without You . . .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Me Knowing: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Interactive Classroom Assessment Techniques (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iCATs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Clicker Technology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tx1"/>
                </a:solidFill>
              </a:rPr>
              <a:t>Dale </a:t>
            </a:r>
            <a:r>
              <a:rPr lang="en-US" sz="2600" b="1" dirty="0" err="1">
                <a:solidFill>
                  <a:schemeClr val="tx1"/>
                </a:solidFill>
              </a:rPr>
              <a:t>Vidmar</a:t>
            </a:r>
            <a:r>
              <a:rPr lang="en-US" sz="2800" b="1" dirty="0">
                <a:solidFill>
                  <a:schemeClr val="tx1"/>
                </a:solidFill>
              </a:rPr>
              <a:t/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200" b="1" dirty="0">
                <a:solidFill>
                  <a:schemeClr val="tx1"/>
                </a:solidFill>
              </a:rPr>
              <a:t>Information Literacy and Instruction </a:t>
            </a:r>
            <a:r>
              <a:rPr lang="en-US" sz="2200" b="1" dirty="0" smtClean="0">
                <a:solidFill>
                  <a:schemeClr val="tx1"/>
                </a:solidFill>
              </a:rPr>
              <a:t>Coordinator/</a:t>
            </a:r>
            <a:br>
              <a:rPr lang="en-US" sz="2200" b="1" dirty="0" smtClean="0">
                <a:solidFill>
                  <a:schemeClr val="tx1"/>
                </a:solidFill>
              </a:rPr>
            </a:br>
            <a:r>
              <a:rPr lang="en-US" sz="2200" b="1" dirty="0" smtClean="0">
                <a:solidFill>
                  <a:schemeClr val="tx1"/>
                </a:solidFill>
              </a:rPr>
              <a:t>Education</a:t>
            </a:r>
            <a:r>
              <a:rPr lang="en-US" sz="2200" b="1" dirty="0">
                <a:solidFill>
                  <a:schemeClr val="tx1"/>
                </a:solidFill>
              </a:rPr>
              <a:t>, Communication, and</a:t>
            </a:r>
            <a:br>
              <a:rPr lang="en-US" sz="2200" b="1" dirty="0">
                <a:solidFill>
                  <a:schemeClr val="tx1"/>
                </a:solidFill>
              </a:rPr>
            </a:br>
            <a:r>
              <a:rPr lang="en-US" sz="2200" b="1" dirty="0">
                <a:solidFill>
                  <a:schemeClr val="tx1"/>
                </a:solidFill>
              </a:rPr>
              <a:t>Health, Physical Education, &amp; Leadership </a:t>
            </a:r>
            <a:r>
              <a:rPr lang="en-US" sz="2200" b="1" dirty="0" smtClean="0">
                <a:solidFill>
                  <a:schemeClr val="tx1"/>
                </a:solidFill>
              </a:rPr>
              <a:t>Librarian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1"/>
                </a:solidFill>
                <a:hlinkClick r:id="rId3"/>
              </a:rPr>
              <a:t>http://webpages.sou.edu/~</a:t>
            </a:r>
            <a:r>
              <a:rPr lang="en-US" sz="2200" b="1" dirty="0" smtClean="0">
                <a:solidFill>
                  <a:schemeClr val="tx1"/>
                </a:solidFill>
                <a:hlinkClick r:id="rId3"/>
              </a:rPr>
              <a:t>vidmar/onlinenw2013/vidmar.pptx</a:t>
            </a:r>
            <a:endParaRPr lang="en-US" sz="1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Online Northwest 2013 Conference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Oregon State University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Corvallis, Oregon</a:t>
            </a:r>
            <a:endParaRPr lang="en-US" sz="16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February 8, 2013</a:t>
            </a:r>
            <a:endParaRPr lang="en-US" sz="1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14600" y="3276600"/>
            <a:ext cx="426720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414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924800" cy="11430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Why are We Here?</a:t>
            </a:r>
            <a:endParaRPr lang="en-US" sz="4000" b="1" u="sng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762000" y="2514600"/>
            <a:ext cx="8305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Explain the pedagogical advantages of 	implementing clickers to improve teaching 	and learning.</a:t>
            </a: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Differentiate </a:t>
            </a:r>
            <a:r>
              <a:rPr lang="en-US" sz="2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formative on-going, collaborative 	assessment vs. summative periodic, high 	stakes evaluation activities.</a:t>
            </a: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Develop interactive classroom assessment 	techniques to measure the “real-time” 	learning of students.</a:t>
            </a:r>
            <a:endParaRPr lang="en-US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algn="l">
              <a:buFont typeface="Times New Roman" pitchFamily="18" charset="0"/>
              <a:buAutoNum type="arabicPeriod"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Design “effective” questions to assess what you 	value implementing interactive classroom 	assessment techniques (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iCATs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en-US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609600" y="16002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Learning Outcomes: </a:t>
            </a:r>
          </a:p>
          <a:p>
            <a:pPr algn="l"/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Participants will be able to: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394618" y="1371600"/>
            <a:ext cx="658336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33750791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924800" cy="11430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Where We are Going. . . .</a:t>
            </a:r>
            <a:endParaRPr lang="en-US" sz="4000" b="1" u="sng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533400" y="1600200"/>
            <a:ext cx="83820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Basic Schema: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Formative Assessment vs. 	Summative Evaluation</a:t>
            </a: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Classroom Assessment Techniques – 	Thomas Angelo &amp; K. Patricia Cross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iCATs</a:t>
            </a: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interactive CATs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Clicker Systems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Why Bother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Designing Effective Questions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Some Example Questions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Suggestions for Success</a:t>
            </a: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94618" y="1371600"/>
            <a:ext cx="658336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16195539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23784"/>
            <a:ext cx="8305800" cy="1143000"/>
          </a:xfrm>
        </p:spPr>
        <p:txBody>
          <a:bodyPr/>
          <a:lstStyle/>
          <a:p>
            <a:pPr algn="l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Summative Evaluation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(sporadic, high stakes, judgmental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“good” or “bad”, accountability)</a:t>
            </a:r>
            <a:r>
              <a:rPr lang="en-US" sz="4000" b="1" dirty="0">
                <a:latin typeface="Verdana" pitchFamily="34" charset="0"/>
              </a:rPr>
              <a:t/>
            </a:r>
            <a:br>
              <a:rPr lang="en-US" sz="4000" b="1" dirty="0">
                <a:latin typeface="Verdana" pitchFamily="34" charset="0"/>
              </a:rPr>
            </a:br>
            <a:endParaRPr lang="en-US" sz="4000" b="1" dirty="0">
              <a:latin typeface="Verdana" pitchFamily="34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52400" y="533400"/>
            <a:ext cx="8305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Formative Assessment 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(continuous, self-improvement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growth,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introspection, student achievement)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981200" y="3358243"/>
            <a:ext cx="556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vs.</a:t>
            </a:r>
            <a:r>
              <a:rPr lang="en-US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0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720" y="1985393"/>
            <a:ext cx="2734160" cy="29493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6798736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/>
      <p:bldP spid="471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1470025"/>
          </a:xfrm>
        </p:spPr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Classroom Assessment Techniques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14600" y="4724400"/>
            <a:ext cx="426720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629" y="38100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 Thomas Angelo and K. Patricia Cross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208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7752" y="2286000"/>
            <a:ext cx="8368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http://webpages.sou.edu/~vidmar/onlinenw2013/cats-outline.pdf</a:t>
            </a:r>
            <a:endParaRPr lang="en-U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328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86" y="22860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Metacognition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457200" y="2514600"/>
            <a:ext cx="8610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14350" indent="-514350" algn="l">
              <a:buFont typeface="Times New Roman" pitchFamily="18" charset="0"/>
              <a:buAutoNum type="arabicPeriod"/>
            </a:pPr>
            <a:endParaRPr lang="en-US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228600" y="1831032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Higher order thinking involving: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94617" y="1600200"/>
            <a:ext cx="658336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46314" y="2556693"/>
            <a:ext cx="86214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Planning and Intention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Monitoring Comprehension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Assessing Progress </a:t>
            </a:r>
          </a:p>
          <a:p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8097" y="4187909"/>
            <a:ext cx="5790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Thinking about Thinking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439585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38400" y="4267200"/>
            <a:ext cx="426720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57200" y="990600"/>
            <a:ext cx="822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Prior knowledge is critical to developing learning that is appropriate to what students already know and building upon that knowledge.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928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TPFULLVERSION" val="4.2.4.1012"/>
  <p:tag name="DELIMITERS" val="3.1"/>
  <p:tag name="SHOWBARVISIBLE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POWERPOINTVERSION" val="14.0"/>
  <p:tag name="ADVANCEDSETTINGSVIEW" val="False"/>
  <p:tag name="LUIDIAENABLED" val="False"/>
  <p:tag name="EXPANDSHOWBAR" val="True"/>
  <p:tag name="TASKPANEKEY" val="a387bc0f-5a61-4037-a36c-65821dd9780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Dale Mod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F243E"/>
      </a:hlink>
      <a:folHlink>
        <a:srgbClr val="26262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5210</TotalTime>
  <Words>426</Words>
  <Application>Microsoft Office PowerPoint</Application>
  <PresentationFormat>On-screen Show (4:3)</PresentationFormat>
  <Paragraphs>143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No One is Leaving Without You . . .  or Me Knowing:  Interactive Classroom Assessment Techniques (iCATs)  Using Clicker Technology</vt:lpstr>
      <vt:lpstr>The Existential Question: </vt:lpstr>
      <vt:lpstr>Why are We Here?</vt:lpstr>
      <vt:lpstr>Where We are Going. . . .</vt:lpstr>
      <vt:lpstr>Summative Evaluation  (sporadic, high stakes, judgmental “good” or “bad”, accountability) </vt:lpstr>
      <vt:lpstr>Classroom Assessment Techniques</vt:lpstr>
      <vt:lpstr>PowerPoint Presentation</vt:lpstr>
      <vt:lpstr>Metacognition</vt:lpstr>
      <vt:lpstr>PowerPoint Presentation</vt:lpstr>
      <vt:lpstr>Interactive Classroom Assessment Techniques (iCATs)</vt:lpstr>
      <vt:lpstr>Audience Response Systems (Clickers)</vt:lpstr>
      <vt:lpstr>Audience Response Systems (Clickers)</vt:lpstr>
      <vt:lpstr>Audience Response Systems (Clickers)</vt:lpstr>
      <vt:lpstr>Audience Response Systems (Clickers)</vt:lpstr>
      <vt:lpstr>Clicker Satisfaction Summary of Study Criteria</vt:lpstr>
      <vt:lpstr>Designing “Effective” Questions</vt:lpstr>
      <vt:lpstr>Suggestions for Success</vt:lpstr>
      <vt:lpstr>References</vt:lpstr>
      <vt:lpstr>References</vt:lpstr>
      <vt:lpstr>References</vt:lpstr>
      <vt:lpstr>No One is Leaving Without You . . .  or Me Knowing:  Interactive Classroom Assessment Techniques (iCATs)  Using Clicker Technology</vt:lpstr>
    </vt:vector>
  </TitlesOfParts>
  <Company>Southern Oregon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Rible</dc:creator>
  <cp:lastModifiedBy>Southern Oregon University</cp:lastModifiedBy>
  <cp:revision>396</cp:revision>
  <dcterms:created xsi:type="dcterms:W3CDTF">2011-09-27T15:56:34Z</dcterms:created>
  <dcterms:modified xsi:type="dcterms:W3CDTF">2013-02-10T23:00:40Z</dcterms:modified>
</cp:coreProperties>
</file>